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52"/>
  </p:notesMasterIdLst>
  <p:sldIdLst>
    <p:sldId id="256" r:id="rId2"/>
    <p:sldId id="408" r:id="rId3"/>
    <p:sldId id="335" r:id="rId4"/>
    <p:sldId id="341" r:id="rId5"/>
    <p:sldId id="389" r:id="rId6"/>
    <p:sldId id="343" r:id="rId7"/>
    <p:sldId id="390" r:id="rId8"/>
    <p:sldId id="406" r:id="rId9"/>
    <p:sldId id="407" r:id="rId10"/>
    <p:sldId id="391" r:id="rId11"/>
    <p:sldId id="409" r:id="rId12"/>
    <p:sldId id="386" r:id="rId13"/>
    <p:sldId id="411" r:id="rId14"/>
    <p:sldId id="387" r:id="rId15"/>
    <p:sldId id="402" r:id="rId16"/>
    <p:sldId id="413" r:id="rId17"/>
    <p:sldId id="412" r:id="rId18"/>
    <p:sldId id="403" r:id="rId19"/>
    <p:sldId id="415" r:id="rId20"/>
    <p:sldId id="414" r:id="rId21"/>
    <p:sldId id="352" r:id="rId22"/>
    <p:sldId id="382" r:id="rId23"/>
    <p:sldId id="318" r:id="rId24"/>
    <p:sldId id="345" r:id="rId25"/>
    <p:sldId id="346" r:id="rId26"/>
    <p:sldId id="347" r:id="rId27"/>
    <p:sldId id="348" r:id="rId28"/>
    <p:sldId id="358" r:id="rId29"/>
    <p:sldId id="356" r:id="rId30"/>
    <p:sldId id="381" r:id="rId31"/>
    <p:sldId id="384" r:id="rId32"/>
    <p:sldId id="361" r:id="rId33"/>
    <p:sldId id="375" r:id="rId34"/>
    <p:sldId id="371" r:id="rId35"/>
    <p:sldId id="378" r:id="rId36"/>
    <p:sldId id="373" r:id="rId37"/>
    <p:sldId id="379" r:id="rId38"/>
    <p:sldId id="374" r:id="rId39"/>
    <p:sldId id="380" r:id="rId40"/>
    <p:sldId id="370" r:id="rId41"/>
    <p:sldId id="393" r:id="rId42"/>
    <p:sldId id="327" r:id="rId43"/>
    <p:sldId id="355" r:id="rId44"/>
    <p:sldId id="328" r:id="rId45"/>
    <p:sldId id="395" r:id="rId46"/>
    <p:sldId id="316" r:id="rId47"/>
    <p:sldId id="397" r:id="rId48"/>
    <p:sldId id="398" r:id="rId49"/>
    <p:sldId id="399" r:id="rId50"/>
    <p:sldId id="29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18991A2-2E1B-394B-BD61-510180442562}">
          <p14:sldIdLst>
            <p14:sldId id="256"/>
            <p14:sldId id="408"/>
            <p14:sldId id="335"/>
            <p14:sldId id="341"/>
            <p14:sldId id="389"/>
            <p14:sldId id="343"/>
            <p14:sldId id="390"/>
            <p14:sldId id="406"/>
            <p14:sldId id="407"/>
            <p14:sldId id="391"/>
            <p14:sldId id="409"/>
            <p14:sldId id="386"/>
          </p14:sldIdLst>
        </p14:section>
        <p14:section name="ChatGPT Demonstration" id="{E068284E-A3FE-DE43-9011-DE1719CF076B}">
          <p14:sldIdLst>
            <p14:sldId id="411"/>
            <p14:sldId id="387"/>
            <p14:sldId id="402"/>
            <p14:sldId id="413"/>
            <p14:sldId id="412"/>
            <p14:sldId id="403"/>
            <p14:sldId id="415"/>
            <p14:sldId id="414"/>
          </p14:sldIdLst>
        </p14:section>
        <p14:section name="Prompting" id="{B7F760FE-4861-B347-BA38-E8E588CA469B}">
          <p14:sldIdLst>
            <p14:sldId id="352"/>
            <p14:sldId id="382"/>
            <p14:sldId id="318"/>
            <p14:sldId id="345"/>
            <p14:sldId id="346"/>
            <p14:sldId id="347"/>
            <p14:sldId id="348"/>
            <p14:sldId id="358"/>
            <p14:sldId id="356"/>
            <p14:sldId id="381"/>
          </p14:sldIdLst>
        </p14:section>
        <p14:section name="Weiterführende Promptingtechniken" id="{AC4AED07-B008-B940-8282-83A188AC6619}">
          <p14:sldIdLst>
            <p14:sldId id="384"/>
            <p14:sldId id="361"/>
            <p14:sldId id="375"/>
            <p14:sldId id="371"/>
            <p14:sldId id="378"/>
            <p14:sldId id="373"/>
            <p14:sldId id="379"/>
            <p14:sldId id="374"/>
            <p14:sldId id="380"/>
            <p14:sldId id="370"/>
          </p14:sldIdLst>
        </p14:section>
        <p14:section name="Rechtliche Aspekte" id="{F5B8D31F-1905-5541-9FB8-1E10EFF9B2C7}">
          <p14:sldIdLst>
            <p14:sldId id="393"/>
            <p14:sldId id="327"/>
            <p14:sldId id="355"/>
            <p14:sldId id="328"/>
            <p14:sldId id="395"/>
            <p14:sldId id="316"/>
          </p14:sldIdLst>
        </p14:section>
        <p14:section name="In der Lehre" id="{7DA143E1-C0E7-EC4D-9303-81F6F91F39C0}">
          <p14:sldIdLst>
            <p14:sldId id="397"/>
            <p14:sldId id="398"/>
            <p14:sldId id="399"/>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82"/>
    <p:restoredTop sz="94674"/>
  </p:normalViewPr>
  <p:slideViewPr>
    <p:cSldViewPr snapToGrid="0">
      <p:cViewPr varScale="1">
        <p:scale>
          <a:sx n="247" d="100"/>
          <a:sy n="247" d="100"/>
        </p:scale>
        <p:origin x="224" y="376"/>
      </p:cViewPr>
      <p:guideLst/>
    </p:cSldViewPr>
  </p:slideViewPr>
  <p:notesTextViewPr>
    <p:cViewPr>
      <p:scale>
        <a:sx n="1" d="1"/>
        <a:sy n="1" d="1"/>
      </p:scale>
      <p:origin x="0" y="0"/>
    </p:cViewPr>
  </p:notesTextViewPr>
  <p:notesViewPr>
    <p:cSldViewPr snapToGrid="0">
      <p:cViewPr varScale="1">
        <p:scale>
          <a:sx n="203" d="100"/>
          <a:sy n="203" d="100"/>
        </p:scale>
        <p:origin x="64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31A04-EC41-E04E-9BCF-B0E6BBDD014B}" type="doc">
      <dgm:prSet loTypeId="urn:microsoft.com/office/officeart/2005/8/layout/pyramid2" loCatId="" qsTypeId="urn:microsoft.com/office/officeart/2005/8/quickstyle/simple1" qsCatId="simple" csTypeId="urn:microsoft.com/office/officeart/2005/8/colors/accent1_2" csCatId="accent1" phldr="1"/>
      <dgm:spPr/>
    </dgm:pt>
    <dgm:pt modelId="{27162840-8C1A-E34E-B697-4E3430CF0668}">
      <dgm:prSet phldrT="[Text]"/>
      <dgm:spPr>
        <a:solidFill>
          <a:srgbClr val="FFE066"/>
        </a:solidFill>
      </dgm:spPr>
      <dgm:t>
        <a:bodyPr/>
        <a:lstStyle/>
        <a:p>
          <a:r>
            <a:rPr lang="de-DE"/>
            <a:t>Rationalisierung</a:t>
          </a:r>
        </a:p>
      </dgm:t>
    </dgm:pt>
    <dgm:pt modelId="{4FE9B71A-5F8E-A747-A453-F82D0C5110D0}" type="parTrans" cxnId="{97F6A7B7-73CF-0642-9362-05750464C093}">
      <dgm:prSet/>
      <dgm:spPr/>
      <dgm:t>
        <a:bodyPr/>
        <a:lstStyle/>
        <a:p>
          <a:endParaRPr lang="de-DE"/>
        </a:p>
      </dgm:t>
    </dgm:pt>
    <dgm:pt modelId="{1D442F3B-AE79-C845-A4B7-381FC6FED3B0}" type="sibTrans" cxnId="{97F6A7B7-73CF-0642-9362-05750464C093}">
      <dgm:prSet/>
      <dgm:spPr/>
      <dgm:t>
        <a:bodyPr/>
        <a:lstStyle/>
        <a:p>
          <a:endParaRPr lang="de-DE"/>
        </a:p>
      </dgm:t>
    </dgm:pt>
    <dgm:pt modelId="{8A436B66-6103-7644-A997-90FE70CD3431}">
      <dgm:prSet phldrT="[Text]"/>
      <dgm:spPr>
        <a:solidFill>
          <a:srgbClr val="83B6C9"/>
        </a:solidFill>
      </dgm:spPr>
      <dgm:t>
        <a:bodyPr/>
        <a:lstStyle/>
        <a:p>
          <a:r>
            <a:rPr lang="de-DE"/>
            <a:t>Gelegenheit</a:t>
          </a:r>
        </a:p>
      </dgm:t>
    </dgm:pt>
    <dgm:pt modelId="{4BCFE757-F9DE-2641-BEEF-02FFAEF4B235}" type="parTrans" cxnId="{8AD9834E-5B97-2445-AD50-0755390D358E}">
      <dgm:prSet/>
      <dgm:spPr/>
      <dgm:t>
        <a:bodyPr/>
        <a:lstStyle/>
        <a:p>
          <a:endParaRPr lang="de-DE"/>
        </a:p>
      </dgm:t>
    </dgm:pt>
    <dgm:pt modelId="{78A799BE-36CF-A24A-9675-F6235ED9F926}" type="sibTrans" cxnId="{8AD9834E-5B97-2445-AD50-0755390D358E}">
      <dgm:prSet/>
      <dgm:spPr/>
      <dgm:t>
        <a:bodyPr/>
        <a:lstStyle/>
        <a:p>
          <a:endParaRPr lang="de-DE"/>
        </a:p>
      </dgm:t>
    </dgm:pt>
    <dgm:pt modelId="{6B76E823-D97A-7C42-90F7-05AF63D88735}">
      <dgm:prSet phldrT="[Text]"/>
      <dgm:spPr>
        <a:solidFill>
          <a:srgbClr val="F8C3FF"/>
        </a:solidFill>
      </dgm:spPr>
      <dgm:t>
        <a:bodyPr/>
        <a:lstStyle/>
        <a:p>
          <a:r>
            <a:rPr lang="de-DE"/>
            <a:t>Anreiz</a:t>
          </a:r>
        </a:p>
      </dgm:t>
    </dgm:pt>
    <dgm:pt modelId="{9A509B8B-1FC4-E944-BF8C-8FE159F823A3}" type="parTrans" cxnId="{A7B0D146-0D21-9342-8C86-B7A4934ED7EE}">
      <dgm:prSet/>
      <dgm:spPr/>
      <dgm:t>
        <a:bodyPr/>
        <a:lstStyle/>
        <a:p>
          <a:endParaRPr lang="de-DE"/>
        </a:p>
      </dgm:t>
    </dgm:pt>
    <dgm:pt modelId="{16D66893-E8F0-E743-BA33-B76FA6714792}" type="sibTrans" cxnId="{A7B0D146-0D21-9342-8C86-B7A4934ED7EE}">
      <dgm:prSet/>
      <dgm:spPr/>
      <dgm:t>
        <a:bodyPr/>
        <a:lstStyle/>
        <a:p>
          <a:endParaRPr lang="de-DE"/>
        </a:p>
      </dgm:t>
    </dgm:pt>
    <dgm:pt modelId="{274DB100-65A3-E045-B5BF-06FFB5424928}" type="pres">
      <dgm:prSet presAssocID="{E4D31A04-EC41-E04E-9BCF-B0E6BBDD014B}" presName="compositeShape" presStyleCnt="0">
        <dgm:presLayoutVars>
          <dgm:dir/>
          <dgm:resizeHandles/>
        </dgm:presLayoutVars>
      </dgm:prSet>
      <dgm:spPr/>
    </dgm:pt>
    <dgm:pt modelId="{3A64EBBF-3927-7B44-AF21-EA46DC5CFE2E}" type="pres">
      <dgm:prSet presAssocID="{E4D31A04-EC41-E04E-9BCF-B0E6BBDD014B}" presName="pyramid" presStyleLbl="node1" presStyleIdx="0" presStyleCnt="1"/>
      <dgm:spPr>
        <a:solidFill>
          <a:srgbClr val="417D95"/>
        </a:solidFill>
      </dgm:spPr>
    </dgm:pt>
    <dgm:pt modelId="{C8B5C44F-A805-0144-822E-9D395EC8AE77}" type="pres">
      <dgm:prSet presAssocID="{E4D31A04-EC41-E04E-9BCF-B0E6BBDD014B}" presName="theList" presStyleCnt="0"/>
      <dgm:spPr/>
    </dgm:pt>
    <dgm:pt modelId="{74FE8A3D-AC89-2B47-9D2A-BCAC2930E745}" type="pres">
      <dgm:prSet presAssocID="{27162840-8C1A-E34E-B697-4E3430CF0668}" presName="aNode" presStyleLbl="fgAcc1" presStyleIdx="0" presStyleCnt="3">
        <dgm:presLayoutVars>
          <dgm:bulletEnabled val="1"/>
        </dgm:presLayoutVars>
      </dgm:prSet>
      <dgm:spPr/>
    </dgm:pt>
    <dgm:pt modelId="{BD41A7B5-14F4-8C43-AABC-7D70C22FF557}" type="pres">
      <dgm:prSet presAssocID="{27162840-8C1A-E34E-B697-4E3430CF0668}" presName="aSpace" presStyleCnt="0"/>
      <dgm:spPr/>
    </dgm:pt>
    <dgm:pt modelId="{449BF57E-64B0-6540-A581-816063DADBDD}" type="pres">
      <dgm:prSet presAssocID="{8A436B66-6103-7644-A997-90FE70CD3431}" presName="aNode" presStyleLbl="fgAcc1" presStyleIdx="1" presStyleCnt="3">
        <dgm:presLayoutVars>
          <dgm:bulletEnabled val="1"/>
        </dgm:presLayoutVars>
      </dgm:prSet>
      <dgm:spPr/>
    </dgm:pt>
    <dgm:pt modelId="{19563FEF-08E0-DB45-A421-CBF9CDF550A4}" type="pres">
      <dgm:prSet presAssocID="{8A436B66-6103-7644-A997-90FE70CD3431}" presName="aSpace" presStyleCnt="0"/>
      <dgm:spPr/>
    </dgm:pt>
    <dgm:pt modelId="{58AC0E83-1BCE-8945-98FF-2A5C9F61B2B6}" type="pres">
      <dgm:prSet presAssocID="{6B76E823-D97A-7C42-90F7-05AF63D88735}" presName="aNode" presStyleLbl="fgAcc1" presStyleIdx="2" presStyleCnt="3">
        <dgm:presLayoutVars>
          <dgm:bulletEnabled val="1"/>
        </dgm:presLayoutVars>
      </dgm:prSet>
      <dgm:spPr/>
    </dgm:pt>
    <dgm:pt modelId="{E15AE9CE-37BD-4045-810B-CE42D5E1C30E}" type="pres">
      <dgm:prSet presAssocID="{6B76E823-D97A-7C42-90F7-05AF63D88735}" presName="aSpace" presStyleCnt="0"/>
      <dgm:spPr/>
    </dgm:pt>
  </dgm:ptLst>
  <dgm:cxnLst>
    <dgm:cxn modelId="{A7B0D146-0D21-9342-8C86-B7A4934ED7EE}" srcId="{E4D31A04-EC41-E04E-9BCF-B0E6BBDD014B}" destId="{6B76E823-D97A-7C42-90F7-05AF63D88735}" srcOrd="2" destOrd="0" parTransId="{9A509B8B-1FC4-E944-BF8C-8FE159F823A3}" sibTransId="{16D66893-E8F0-E743-BA33-B76FA6714792}"/>
    <dgm:cxn modelId="{8AD9834E-5B97-2445-AD50-0755390D358E}" srcId="{E4D31A04-EC41-E04E-9BCF-B0E6BBDD014B}" destId="{8A436B66-6103-7644-A997-90FE70CD3431}" srcOrd="1" destOrd="0" parTransId="{4BCFE757-F9DE-2641-BEEF-02FFAEF4B235}" sibTransId="{78A799BE-36CF-A24A-9675-F6235ED9F926}"/>
    <dgm:cxn modelId="{70223883-563D-B245-B57B-C9694BB4C103}" type="presOf" srcId="{27162840-8C1A-E34E-B697-4E3430CF0668}" destId="{74FE8A3D-AC89-2B47-9D2A-BCAC2930E745}" srcOrd="0" destOrd="0" presId="urn:microsoft.com/office/officeart/2005/8/layout/pyramid2"/>
    <dgm:cxn modelId="{663CFFB0-0FAF-0A4D-AEC3-4A50622F9AF2}" type="presOf" srcId="{E4D31A04-EC41-E04E-9BCF-B0E6BBDD014B}" destId="{274DB100-65A3-E045-B5BF-06FFB5424928}" srcOrd="0" destOrd="0" presId="urn:microsoft.com/office/officeart/2005/8/layout/pyramid2"/>
    <dgm:cxn modelId="{97F6A7B7-73CF-0642-9362-05750464C093}" srcId="{E4D31A04-EC41-E04E-9BCF-B0E6BBDD014B}" destId="{27162840-8C1A-E34E-B697-4E3430CF0668}" srcOrd="0" destOrd="0" parTransId="{4FE9B71A-5F8E-A747-A453-F82D0C5110D0}" sibTransId="{1D442F3B-AE79-C845-A4B7-381FC6FED3B0}"/>
    <dgm:cxn modelId="{89E2C6B9-82BD-814F-998A-FB34D456728B}" type="presOf" srcId="{8A436B66-6103-7644-A997-90FE70CD3431}" destId="{449BF57E-64B0-6540-A581-816063DADBDD}" srcOrd="0" destOrd="0" presId="urn:microsoft.com/office/officeart/2005/8/layout/pyramid2"/>
    <dgm:cxn modelId="{A8B76FE7-807B-4E45-8007-268E441CEE02}" type="presOf" srcId="{6B76E823-D97A-7C42-90F7-05AF63D88735}" destId="{58AC0E83-1BCE-8945-98FF-2A5C9F61B2B6}" srcOrd="0" destOrd="0" presId="urn:microsoft.com/office/officeart/2005/8/layout/pyramid2"/>
    <dgm:cxn modelId="{5807D01C-2520-1D41-A5F1-482A1E533F50}" type="presParOf" srcId="{274DB100-65A3-E045-B5BF-06FFB5424928}" destId="{3A64EBBF-3927-7B44-AF21-EA46DC5CFE2E}" srcOrd="0" destOrd="0" presId="urn:microsoft.com/office/officeart/2005/8/layout/pyramid2"/>
    <dgm:cxn modelId="{C79FA995-2405-9145-AC88-647A799CABA5}" type="presParOf" srcId="{274DB100-65A3-E045-B5BF-06FFB5424928}" destId="{C8B5C44F-A805-0144-822E-9D395EC8AE77}" srcOrd="1" destOrd="0" presId="urn:microsoft.com/office/officeart/2005/8/layout/pyramid2"/>
    <dgm:cxn modelId="{A1A090CC-BB21-D243-BA06-406A60A02050}" type="presParOf" srcId="{C8B5C44F-A805-0144-822E-9D395EC8AE77}" destId="{74FE8A3D-AC89-2B47-9D2A-BCAC2930E745}" srcOrd="0" destOrd="0" presId="urn:microsoft.com/office/officeart/2005/8/layout/pyramid2"/>
    <dgm:cxn modelId="{7A820D9C-F348-5843-BE3D-322729ABAFEA}" type="presParOf" srcId="{C8B5C44F-A805-0144-822E-9D395EC8AE77}" destId="{BD41A7B5-14F4-8C43-AABC-7D70C22FF557}" srcOrd="1" destOrd="0" presId="urn:microsoft.com/office/officeart/2005/8/layout/pyramid2"/>
    <dgm:cxn modelId="{CD1D800F-6E27-3146-A5ED-283A50A25076}" type="presParOf" srcId="{C8B5C44F-A805-0144-822E-9D395EC8AE77}" destId="{449BF57E-64B0-6540-A581-816063DADBDD}" srcOrd="2" destOrd="0" presId="urn:microsoft.com/office/officeart/2005/8/layout/pyramid2"/>
    <dgm:cxn modelId="{FF54041D-9510-9244-A83D-B2AC983570DD}" type="presParOf" srcId="{C8B5C44F-A805-0144-822E-9D395EC8AE77}" destId="{19563FEF-08E0-DB45-A421-CBF9CDF550A4}" srcOrd="3" destOrd="0" presId="urn:microsoft.com/office/officeart/2005/8/layout/pyramid2"/>
    <dgm:cxn modelId="{30032B06-273E-F841-940E-A1BADE0B73A2}" type="presParOf" srcId="{C8B5C44F-A805-0144-822E-9D395EC8AE77}" destId="{58AC0E83-1BCE-8945-98FF-2A5C9F61B2B6}" srcOrd="4" destOrd="0" presId="urn:microsoft.com/office/officeart/2005/8/layout/pyramid2"/>
    <dgm:cxn modelId="{8A6D11E6-3F0A-3A4A-B915-2E1B1614C05C}" type="presParOf" srcId="{C8B5C44F-A805-0144-822E-9D395EC8AE77}" destId="{E15AE9CE-37BD-4045-810B-CE42D5E1C30E}"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D31A04-EC41-E04E-9BCF-B0E6BBDD014B}" type="doc">
      <dgm:prSet loTypeId="urn:microsoft.com/office/officeart/2005/8/layout/pyramid2" loCatId="" qsTypeId="urn:microsoft.com/office/officeart/2005/8/quickstyle/simple1" qsCatId="simple" csTypeId="urn:microsoft.com/office/officeart/2005/8/colors/accent1_2" csCatId="accent1" phldr="1"/>
      <dgm:spPr/>
    </dgm:pt>
    <dgm:pt modelId="{27162840-8C1A-E34E-B697-4E3430CF0668}">
      <dgm:prSet phldrT="[Text]"/>
      <dgm:spPr>
        <a:solidFill>
          <a:srgbClr val="FFE066"/>
        </a:solidFill>
      </dgm:spPr>
      <dgm:t>
        <a:bodyPr/>
        <a:lstStyle/>
        <a:p>
          <a:r>
            <a:rPr lang="de-DE"/>
            <a:t>Rationalisierung</a:t>
          </a:r>
        </a:p>
      </dgm:t>
    </dgm:pt>
    <dgm:pt modelId="{4FE9B71A-5F8E-A747-A453-F82D0C5110D0}" type="parTrans" cxnId="{97F6A7B7-73CF-0642-9362-05750464C093}">
      <dgm:prSet/>
      <dgm:spPr/>
      <dgm:t>
        <a:bodyPr/>
        <a:lstStyle/>
        <a:p>
          <a:endParaRPr lang="de-DE"/>
        </a:p>
      </dgm:t>
    </dgm:pt>
    <dgm:pt modelId="{1D442F3B-AE79-C845-A4B7-381FC6FED3B0}" type="sibTrans" cxnId="{97F6A7B7-73CF-0642-9362-05750464C093}">
      <dgm:prSet/>
      <dgm:spPr/>
      <dgm:t>
        <a:bodyPr/>
        <a:lstStyle/>
        <a:p>
          <a:endParaRPr lang="de-DE"/>
        </a:p>
      </dgm:t>
    </dgm:pt>
    <dgm:pt modelId="{8A436B66-6103-7644-A997-90FE70CD3431}">
      <dgm:prSet phldrT="[Text]"/>
      <dgm:spPr>
        <a:solidFill>
          <a:srgbClr val="83B6C9"/>
        </a:solidFill>
      </dgm:spPr>
      <dgm:t>
        <a:bodyPr/>
        <a:lstStyle/>
        <a:p>
          <a:r>
            <a:rPr lang="de-DE"/>
            <a:t>Gelegenheit</a:t>
          </a:r>
        </a:p>
      </dgm:t>
    </dgm:pt>
    <dgm:pt modelId="{4BCFE757-F9DE-2641-BEEF-02FFAEF4B235}" type="parTrans" cxnId="{8AD9834E-5B97-2445-AD50-0755390D358E}">
      <dgm:prSet/>
      <dgm:spPr/>
      <dgm:t>
        <a:bodyPr/>
        <a:lstStyle/>
        <a:p>
          <a:endParaRPr lang="de-DE"/>
        </a:p>
      </dgm:t>
    </dgm:pt>
    <dgm:pt modelId="{78A799BE-36CF-A24A-9675-F6235ED9F926}" type="sibTrans" cxnId="{8AD9834E-5B97-2445-AD50-0755390D358E}">
      <dgm:prSet/>
      <dgm:spPr/>
      <dgm:t>
        <a:bodyPr/>
        <a:lstStyle/>
        <a:p>
          <a:endParaRPr lang="de-DE"/>
        </a:p>
      </dgm:t>
    </dgm:pt>
    <dgm:pt modelId="{6B76E823-D97A-7C42-90F7-05AF63D88735}">
      <dgm:prSet phldrT="[Text]"/>
      <dgm:spPr>
        <a:solidFill>
          <a:srgbClr val="F8C3FF"/>
        </a:solidFill>
      </dgm:spPr>
      <dgm:t>
        <a:bodyPr/>
        <a:lstStyle/>
        <a:p>
          <a:r>
            <a:rPr lang="de-DE"/>
            <a:t>Anreiz</a:t>
          </a:r>
        </a:p>
      </dgm:t>
    </dgm:pt>
    <dgm:pt modelId="{9A509B8B-1FC4-E944-BF8C-8FE159F823A3}" type="parTrans" cxnId="{A7B0D146-0D21-9342-8C86-B7A4934ED7EE}">
      <dgm:prSet/>
      <dgm:spPr/>
      <dgm:t>
        <a:bodyPr/>
        <a:lstStyle/>
        <a:p>
          <a:endParaRPr lang="de-DE"/>
        </a:p>
      </dgm:t>
    </dgm:pt>
    <dgm:pt modelId="{16D66893-E8F0-E743-BA33-B76FA6714792}" type="sibTrans" cxnId="{A7B0D146-0D21-9342-8C86-B7A4934ED7EE}">
      <dgm:prSet/>
      <dgm:spPr/>
      <dgm:t>
        <a:bodyPr/>
        <a:lstStyle/>
        <a:p>
          <a:endParaRPr lang="de-DE"/>
        </a:p>
      </dgm:t>
    </dgm:pt>
    <dgm:pt modelId="{274DB100-65A3-E045-B5BF-06FFB5424928}" type="pres">
      <dgm:prSet presAssocID="{E4D31A04-EC41-E04E-9BCF-B0E6BBDD014B}" presName="compositeShape" presStyleCnt="0">
        <dgm:presLayoutVars>
          <dgm:dir/>
          <dgm:resizeHandles/>
        </dgm:presLayoutVars>
      </dgm:prSet>
      <dgm:spPr/>
    </dgm:pt>
    <dgm:pt modelId="{3A64EBBF-3927-7B44-AF21-EA46DC5CFE2E}" type="pres">
      <dgm:prSet presAssocID="{E4D31A04-EC41-E04E-9BCF-B0E6BBDD014B}" presName="pyramid" presStyleLbl="node1" presStyleIdx="0" presStyleCnt="1"/>
      <dgm:spPr>
        <a:solidFill>
          <a:srgbClr val="417D95"/>
        </a:solidFill>
      </dgm:spPr>
    </dgm:pt>
    <dgm:pt modelId="{C8B5C44F-A805-0144-822E-9D395EC8AE77}" type="pres">
      <dgm:prSet presAssocID="{E4D31A04-EC41-E04E-9BCF-B0E6BBDD014B}" presName="theList" presStyleCnt="0"/>
      <dgm:spPr/>
    </dgm:pt>
    <dgm:pt modelId="{74FE8A3D-AC89-2B47-9D2A-BCAC2930E745}" type="pres">
      <dgm:prSet presAssocID="{27162840-8C1A-E34E-B697-4E3430CF0668}" presName="aNode" presStyleLbl="fgAcc1" presStyleIdx="0" presStyleCnt="3">
        <dgm:presLayoutVars>
          <dgm:bulletEnabled val="1"/>
        </dgm:presLayoutVars>
      </dgm:prSet>
      <dgm:spPr/>
    </dgm:pt>
    <dgm:pt modelId="{BD41A7B5-14F4-8C43-AABC-7D70C22FF557}" type="pres">
      <dgm:prSet presAssocID="{27162840-8C1A-E34E-B697-4E3430CF0668}" presName="aSpace" presStyleCnt="0"/>
      <dgm:spPr/>
    </dgm:pt>
    <dgm:pt modelId="{449BF57E-64B0-6540-A581-816063DADBDD}" type="pres">
      <dgm:prSet presAssocID="{8A436B66-6103-7644-A997-90FE70CD3431}" presName="aNode" presStyleLbl="fgAcc1" presStyleIdx="1" presStyleCnt="3">
        <dgm:presLayoutVars>
          <dgm:bulletEnabled val="1"/>
        </dgm:presLayoutVars>
      </dgm:prSet>
      <dgm:spPr/>
    </dgm:pt>
    <dgm:pt modelId="{19563FEF-08E0-DB45-A421-CBF9CDF550A4}" type="pres">
      <dgm:prSet presAssocID="{8A436B66-6103-7644-A997-90FE70CD3431}" presName="aSpace" presStyleCnt="0"/>
      <dgm:spPr/>
    </dgm:pt>
    <dgm:pt modelId="{58AC0E83-1BCE-8945-98FF-2A5C9F61B2B6}" type="pres">
      <dgm:prSet presAssocID="{6B76E823-D97A-7C42-90F7-05AF63D88735}" presName="aNode" presStyleLbl="fgAcc1" presStyleIdx="2" presStyleCnt="3">
        <dgm:presLayoutVars>
          <dgm:bulletEnabled val="1"/>
        </dgm:presLayoutVars>
      </dgm:prSet>
      <dgm:spPr/>
    </dgm:pt>
    <dgm:pt modelId="{E15AE9CE-37BD-4045-810B-CE42D5E1C30E}" type="pres">
      <dgm:prSet presAssocID="{6B76E823-D97A-7C42-90F7-05AF63D88735}" presName="aSpace" presStyleCnt="0"/>
      <dgm:spPr/>
    </dgm:pt>
  </dgm:ptLst>
  <dgm:cxnLst>
    <dgm:cxn modelId="{A7B0D146-0D21-9342-8C86-B7A4934ED7EE}" srcId="{E4D31A04-EC41-E04E-9BCF-B0E6BBDD014B}" destId="{6B76E823-D97A-7C42-90F7-05AF63D88735}" srcOrd="2" destOrd="0" parTransId="{9A509B8B-1FC4-E944-BF8C-8FE159F823A3}" sibTransId="{16D66893-E8F0-E743-BA33-B76FA6714792}"/>
    <dgm:cxn modelId="{8AD9834E-5B97-2445-AD50-0755390D358E}" srcId="{E4D31A04-EC41-E04E-9BCF-B0E6BBDD014B}" destId="{8A436B66-6103-7644-A997-90FE70CD3431}" srcOrd="1" destOrd="0" parTransId="{4BCFE757-F9DE-2641-BEEF-02FFAEF4B235}" sibTransId="{78A799BE-36CF-A24A-9675-F6235ED9F926}"/>
    <dgm:cxn modelId="{70223883-563D-B245-B57B-C9694BB4C103}" type="presOf" srcId="{27162840-8C1A-E34E-B697-4E3430CF0668}" destId="{74FE8A3D-AC89-2B47-9D2A-BCAC2930E745}" srcOrd="0" destOrd="0" presId="urn:microsoft.com/office/officeart/2005/8/layout/pyramid2"/>
    <dgm:cxn modelId="{663CFFB0-0FAF-0A4D-AEC3-4A50622F9AF2}" type="presOf" srcId="{E4D31A04-EC41-E04E-9BCF-B0E6BBDD014B}" destId="{274DB100-65A3-E045-B5BF-06FFB5424928}" srcOrd="0" destOrd="0" presId="urn:microsoft.com/office/officeart/2005/8/layout/pyramid2"/>
    <dgm:cxn modelId="{97F6A7B7-73CF-0642-9362-05750464C093}" srcId="{E4D31A04-EC41-E04E-9BCF-B0E6BBDD014B}" destId="{27162840-8C1A-E34E-B697-4E3430CF0668}" srcOrd="0" destOrd="0" parTransId="{4FE9B71A-5F8E-A747-A453-F82D0C5110D0}" sibTransId="{1D442F3B-AE79-C845-A4B7-381FC6FED3B0}"/>
    <dgm:cxn modelId="{89E2C6B9-82BD-814F-998A-FB34D456728B}" type="presOf" srcId="{8A436B66-6103-7644-A997-90FE70CD3431}" destId="{449BF57E-64B0-6540-A581-816063DADBDD}" srcOrd="0" destOrd="0" presId="urn:microsoft.com/office/officeart/2005/8/layout/pyramid2"/>
    <dgm:cxn modelId="{A8B76FE7-807B-4E45-8007-268E441CEE02}" type="presOf" srcId="{6B76E823-D97A-7C42-90F7-05AF63D88735}" destId="{58AC0E83-1BCE-8945-98FF-2A5C9F61B2B6}" srcOrd="0" destOrd="0" presId="urn:microsoft.com/office/officeart/2005/8/layout/pyramid2"/>
    <dgm:cxn modelId="{5807D01C-2520-1D41-A5F1-482A1E533F50}" type="presParOf" srcId="{274DB100-65A3-E045-B5BF-06FFB5424928}" destId="{3A64EBBF-3927-7B44-AF21-EA46DC5CFE2E}" srcOrd="0" destOrd="0" presId="urn:microsoft.com/office/officeart/2005/8/layout/pyramid2"/>
    <dgm:cxn modelId="{C79FA995-2405-9145-AC88-647A799CABA5}" type="presParOf" srcId="{274DB100-65A3-E045-B5BF-06FFB5424928}" destId="{C8B5C44F-A805-0144-822E-9D395EC8AE77}" srcOrd="1" destOrd="0" presId="urn:microsoft.com/office/officeart/2005/8/layout/pyramid2"/>
    <dgm:cxn modelId="{A1A090CC-BB21-D243-BA06-406A60A02050}" type="presParOf" srcId="{C8B5C44F-A805-0144-822E-9D395EC8AE77}" destId="{74FE8A3D-AC89-2B47-9D2A-BCAC2930E745}" srcOrd="0" destOrd="0" presId="urn:microsoft.com/office/officeart/2005/8/layout/pyramid2"/>
    <dgm:cxn modelId="{7A820D9C-F348-5843-BE3D-322729ABAFEA}" type="presParOf" srcId="{C8B5C44F-A805-0144-822E-9D395EC8AE77}" destId="{BD41A7B5-14F4-8C43-AABC-7D70C22FF557}" srcOrd="1" destOrd="0" presId="urn:microsoft.com/office/officeart/2005/8/layout/pyramid2"/>
    <dgm:cxn modelId="{CD1D800F-6E27-3146-A5ED-283A50A25076}" type="presParOf" srcId="{C8B5C44F-A805-0144-822E-9D395EC8AE77}" destId="{449BF57E-64B0-6540-A581-816063DADBDD}" srcOrd="2" destOrd="0" presId="urn:microsoft.com/office/officeart/2005/8/layout/pyramid2"/>
    <dgm:cxn modelId="{FF54041D-9510-9244-A83D-B2AC983570DD}" type="presParOf" srcId="{C8B5C44F-A805-0144-822E-9D395EC8AE77}" destId="{19563FEF-08E0-DB45-A421-CBF9CDF550A4}" srcOrd="3" destOrd="0" presId="urn:microsoft.com/office/officeart/2005/8/layout/pyramid2"/>
    <dgm:cxn modelId="{30032B06-273E-F841-940E-A1BADE0B73A2}" type="presParOf" srcId="{C8B5C44F-A805-0144-822E-9D395EC8AE77}" destId="{58AC0E83-1BCE-8945-98FF-2A5C9F61B2B6}" srcOrd="4" destOrd="0" presId="urn:microsoft.com/office/officeart/2005/8/layout/pyramid2"/>
    <dgm:cxn modelId="{8A6D11E6-3F0A-3A4A-B915-2E1B1614C05C}" type="presParOf" srcId="{C8B5C44F-A805-0144-822E-9D395EC8AE77}" destId="{E15AE9CE-37BD-4045-810B-CE42D5E1C30E}"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4EBBF-3927-7B44-AF21-EA46DC5CFE2E}">
      <dsp:nvSpPr>
        <dsp:cNvPr id="0" name=""/>
        <dsp:cNvSpPr/>
      </dsp:nvSpPr>
      <dsp:spPr>
        <a:xfrm>
          <a:off x="440671" y="0"/>
          <a:ext cx="4017494" cy="4017494"/>
        </a:xfrm>
        <a:prstGeom prst="triangle">
          <a:avLst/>
        </a:prstGeom>
        <a:solidFill>
          <a:srgbClr val="417D9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FE8A3D-AC89-2B47-9D2A-BCAC2930E745}">
      <dsp:nvSpPr>
        <dsp:cNvPr id="0" name=""/>
        <dsp:cNvSpPr/>
      </dsp:nvSpPr>
      <dsp:spPr>
        <a:xfrm>
          <a:off x="2449418" y="403907"/>
          <a:ext cx="2611371" cy="951016"/>
        </a:xfrm>
        <a:prstGeom prst="roundRect">
          <a:avLst/>
        </a:prstGeom>
        <a:solidFill>
          <a:srgbClr val="FFE066"/>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a:t>Rationalisierung</a:t>
          </a:r>
        </a:p>
      </dsp:txBody>
      <dsp:txXfrm>
        <a:off x="2495843" y="450332"/>
        <a:ext cx="2518521" cy="858166"/>
      </dsp:txXfrm>
    </dsp:sp>
    <dsp:sp modelId="{449BF57E-64B0-6540-A581-816063DADBDD}">
      <dsp:nvSpPr>
        <dsp:cNvPr id="0" name=""/>
        <dsp:cNvSpPr/>
      </dsp:nvSpPr>
      <dsp:spPr>
        <a:xfrm>
          <a:off x="2449418" y="1473800"/>
          <a:ext cx="2611371" cy="951016"/>
        </a:xfrm>
        <a:prstGeom prst="roundRect">
          <a:avLst/>
        </a:prstGeom>
        <a:solidFill>
          <a:srgbClr val="83B6C9"/>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a:t>Gelegenheit</a:t>
          </a:r>
        </a:p>
      </dsp:txBody>
      <dsp:txXfrm>
        <a:off x="2495843" y="1520225"/>
        <a:ext cx="2518521" cy="858166"/>
      </dsp:txXfrm>
    </dsp:sp>
    <dsp:sp modelId="{58AC0E83-1BCE-8945-98FF-2A5C9F61B2B6}">
      <dsp:nvSpPr>
        <dsp:cNvPr id="0" name=""/>
        <dsp:cNvSpPr/>
      </dsp:nvSpPr>
      <dsp:spPr>
        <a:xfrm>
          <a:off x="2449418" y="2543693"/>
          <a:ext cx="2611371" cy="951016"/>
        </a:xfrm>
        <a:prstGeom prst="roundRect">
          <a:avLst/>
        </a:prstGeom>
        <a:solidFill>
          <a:srgbClr val="F8C3F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a:t>Anreiz</a:t>
          </a:r>
        </a:p>
      </dsp:txBody>
      <dsp:txXfrm>
        <a:off x="2495843" y="2590118"/>
        <a:ext cx="2518521" cy="858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4EBBF-3927-7B44-AF21-EA46DC5CFE2E}">
      <dsp:nvSpPr>
        <dsp:cNvPr id="0" name=""/>
        <dsp:cNvSpPr/>
      </dsp:nvSpPr>
      <dsp:spPr>
        <a:xfrm>
          <a:off x="440671" y="0"/>
          <a:ext cx="4017494" cy="4017494"/>
        </a:xfrm>
        <a:prstGeom prst="triangle">
          <a:avLst/>
        </a:prstGeom>
        <a:solidFill>
          <a:srgbClr val="417D9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FE8A3D-AC89-2B47-9D2A-BCAC2930E745}">
      <dsp:nvSpPr>
        <dsp:cNvPr id="0" name=""/>
        <dsp:cNvSpPr/>
      </dsp:nvSpPr>
      <dsp:spPr>
        <a:xfrm>
          <a:off x="2449418" y="403907"/>
          <a:ext cx="2611371" cy="951016"/>
        </a:xfrm>
        <a:prstGeom prst="roundRect">
          <a:avLst/>
        </a:prstGeom>
        <a:solidFill>
          <a:srgbClr val="FFE066"/>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a:t>Rationalisierung</a:t>
          </a:r>
        </a:p>
      </dsp:txBody>
      <dsp:txXfrm>
        <a:off x="2495843" y="450332"/>
        <a:ext cx="2518521" cy="858166"/>
      </dsp:txXfrm>
    </dsp:sp>
    <dsp:sp modelId="{449BF57E-64B0-6540-A581-816063DADBDD}">
      <dsp:nvSpPr>
        <dsp:cNvPr id="0" name=""/>
        <dsp:cNvSpPr/>
      </dsp:nvSpPr>
      <dsp:spPr>
        <a:xfrm>
          <a:off x="2449418" y="1473800"/>
          <a:ext cx="2611371" cy="951016"/>
        </a:xfrm>
        <a:prstGeom prst="roundRect">
          <a:avLst/>
        </a:prstGeom>
        <a:solidFill>
          <a:srgbClr val="83B6C9"/>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a:t>Gelegenheit</a:t>
          </a:r>
        </a:p>
      </dsp:txBody>
      <dsp:txXfrm>
        <a:off x="2495843" y="1520225"/>
        <a:ext cx="2518521" cy="858166"/>
      </dsp:txXfrm>
    </dsp:sp>
    <dsp:sp modelId="{58AC0E83-1BCE-8945-98FF-2A5C9F61B2B6}">
      <dsp:nvSpPr>
        <dsp:cNvPr id="0" name=""/>
        <dsp:cNvSpPr/>
      </dsp:nvSpPr>
      <dsp:spPr>
        <a:xfrm>
          <a:off x="2449418" y="2543693"/>
          <a:ext cx="2611371" cy="951016"/>
        </a:xfrm>
        <a:prstGeom prst="roundRect">
          <a:avLst/>
        </a:prstGeom>
        <a:solidFill>
          <a:srgbClr val="F8C3F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a:t>Anreiz</a:t>
          </a:r>
        </a:p>
      </dsp:txBody>
      <dsp:txXfrm>
        <a:off x="2495843" y="2590118"/>
        <a:ext cx="2518521" cy="85816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A5184-94E1-1D4F-BB09-29D30F2FF979}" type="datetimeFigureOut">
              <a:rPr lang="en-US" smtClean="0"/>
              <a:t>9/6/24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B2C99-56ED-1C45-97FC-8C7E0A03CAFB}" type="slidenum">
              <a:rPr lang="en-US" smtClean="0"/>
              <a:t>‹#›</a:t>
            </a:fld>
            <a:endParaRPr lang="en-US"/>
          </a:p>
        </p:txBody>
      </p:sp>
    </p:spTree>
    <p:extLst>
      <p:ext uri="{BB962C8B-B14F-4D97-AF65-F5344CB8AC3E}">
        <p14:creationId xmlns:p14="http://schemas.microsoft.com/office/powerpoint/2010/main" val="296101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1</a:t>
            </a:fld>
            <a:endParaRPr lang="de-CH"/>
          </a:p>
        </p:txBody>
      </p:sp>
    </p:spTree>
    <p:extLst>
      <p:ext uri="{BB962C8B-B14F-4D97-AF65-F5344CB8AC3E}">
        <p14:creationId xmlns:p14="http://schemas.microsoft.com/office/powerpoint/2010/main" val="3244606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dirty="0">
                <a:solidFill>
                  <a:srgbClr val="222222"/>
                </a:solidFill>
                <a:latin typeface="+mj-lt"/>
              </a:rPr>
              <a:t>Für jedes Wort wird gleich viel Zeit verwendet.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b="0" i="0" dirty="0">
              <a:solidFill>
                <a:srgbClr val="222222"/>
              </a:solidFill>
              <a:effectLst/>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b="0" i="0" dirty="0" err="1">
                <a:solidFill>
                  <a:srgbClr val="222222"/>
                </a:solidFill>
                <a:effectLst/>
                <a:latin typeface="+mj-lt"/>
              </a:rPr>
              <a:t>Autocompletion</a:t>
            </a:r>
            <a:endParaRPr lang="de-CH" b="0" i="0" dirty="0">
              <a:solidFill>
                <a:srgbClr val="222222"/>
              </a:solidFill>
              <a:effectLst/>
              <a:latin typeface="+mj-lt"/>
            </a:endParaRPr>
          </a:p>
          <a:p>
            <a:endParaRPr lang="de-CH" dirty="0"/>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14</a:t>
            </a:fld>
            <a:endParaRPr lang="de-CH"/>
          </a:p>
        </p:txBody>
      </p:sp>
    </p:spTree>
    <p:extLst>
      <p:ext uri="{BB962C8B-B14F-4D97-AF65-F5344CB8AC3E}">
        <p14:creationId xmlns:p14="http://schemas.microsoft.com/office/powerpoint/2010/main" val="15801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a:solidFill>
                  <a:srgbClr val="222222"/>
                </a:solidFill>
                <a:latin typeface="+mj-lt"/>
              </a:rPr>
              <a:t>Für jedes Wort wird gleich viel Zeit verwendet.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b="0" i="0">
              <a:solidFill>
                <a:srgbClr val="222222"/>
              </a:solidFill>
              <a:effectLst/>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b="0" i="0" err="1">
                <a:solidFill>
                  <a:srgbClr val="222222"/>
                </a:solidFill>
                <a:effectLst/>
                <a:latin typeface="+mj-lt"/>
              </a:rPr>
              <a:t>Autocompletion</a:t>
            </a:r>
            <a:endParaRPr lang="de-CH" b="0" i="0">
              <a:solidFill>
                <a:srgbClr val="222222"/>
              </a:solidFill>
              <a:effectLst/>
              <a:latin typeface="+mj-lt"/>
            </a:endParaRPr>
          </a:p>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15</a:t>
            </a:fld>
            <a:endParaRPr lang="de-CH"/>
          </a:p>
        </p:txBody>
      </p:sp>
    </p:spTree>
    <p:extLst>
      <p:ext uri="{BB962C8B-B14F-4D97-AF65-F5344CB8AC3E}">
        <p14:creationId xmlns:p14="http://schemas.microsoft.com/office/powerpoint/2010/main" val="365132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a:solidFill>
                  <a:srgbClr val="222222"/>
                </a:solidFill>
                <a:latin typeface="+mj-lt"/>
              </a:rPr>
              <a:t>Für jedes Wort wird gleich viel Zeit verwendet.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b="0" i="0">
              <a:solidFill>
                <a:srgbClr val="222222"/>
              </a:solidFill>
              <a:effectLst/>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b="0" i="0" err="1">
                <a:solidFill>
                  <a:srgbClr val="222222"/>
                </a:solidFill>
                <a:effectLst/>
                <a:latin typeface="+mj-lt"/>
              </a:rPr>
              <a:t>Autocompletion</a:t>
            </a:r>
            <a:endParaRPr lang="de-CH" b="0" i="0">
              <a:solidFill>
                <a:srgbClr val="222222"/>
              </a:solidFill>
              <a:effectLst/>
              <a:latin typeface="+mj-lt"/>
            </a:endParaRPr>
          </a:p>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16</a:t>
            </a:fld>
            <a:endParaRPr lang="de-CH"/>
          </a:p>
        </p:txBody>
      </p:sp>
    </p:spTree>
    <p:extLst>
      <p:ext uri="{BB962C8B-B14F-4D97-AF65-F5344CB8AC3E}">
        <p14:creationId xmlns:p14="http://schemas.microsoft.com/office/powerpoint/2010/main" val="1516516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a:solidFill>
                  <a:srgbClr val="222222"/>
                </a:solidFill>
                <a:latin typeface="+mj-lt"/>
              </a:rPr>
              <a:t>Für jedes Wort wird gleich viel Zeit verwendet.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b="0" i="0">
              <a:solidFill>
                <a:srgbClr val="222222"/>
              </a:solidFill>
              <a:effectLst/>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b="0" i="0" err="1">
                <a:solidFill>
                  <a:srgbClr val="222222"/>
                </a:solidFill>
                <a:effectLst/>
                <a:latin typeface="+mj-lt"/>
              </a:rPr>
              <a:t>Autocompletion</a:t>
            </a:r>
            <a:endParaRPr lang="de-CH" b="0" i="0">
              <a:solidFill>
                <a:srgbClr val="222222"/>
              </a:solidFill>
              <a:effectLst/>
              <a:latin typeface="+mj-lt"/>
            </a:endParaRPr>
          </a:p>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17</a:t>
            </a:fld>
            <a:endParaRPr lang="de-CH"/>
          </a:p>
        </p:txBody>
      </p:sp>
    </p:spTree>
    <p:extLst>
      <p:ext uri="{BB962C8B-B14F-4D97-AF65-F5344CB8AC3E}">
        <p14:creationId xmlns:p14="http://schemas.microsoft.com/office/powerpoint/2010/main" val="2716129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a:solidFill>
                  <a:srgbClr val="222222"/>
                </a:solidFill>
                <a:latin typeface="+mj-lt"/>
              </a:rPr>
              <a:t>Für jedes Wort wird gleich viel Zeit verwendet.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b="0" i="0">
              <a:solidFill>
                <a:srgbClr val="222222"/>
              </a:solidFill>
              <a:effectLst/>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b="0" i="0" err="1">
                <a:solidFill>
                  <a:srgbClr val="222222"/>
                </a:solidFill>
                <a:effectLst/>
                <a:latin typeface="+mj-lt"/>
              </a:rPr>
              <a:t>Autocompletion</a:t>
            </a:r>
            <a:endParaRPr lang="de-CH" b="0" i="0">
              <a:solidFill>
                <a:srgbClr val="222222"/>
              </a:solidFill>
              <a:effectLst/>
              <a:latin typeface="+mj-lt"/>
            </a:endParaRPr>
          </a:p>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18</a:t>
            </a:fld>
            <a:endParaRPr lang="de-CH"/>
          </a:p>
        </p:txBody>
      </p:sp>
    </p:spTree>
    <p:extLst>
      <p:ext uri="{BB962C8B-B14F-4D97-AF65-F5344CB8AC3E}">
        <p14:creationId xmlns:p14="http://schemas.microsoft.com/office/powerpoint/2010/main" val="1833695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a:solidFill>
                  <a:srgbClr val="222222"/>
                </a:solidFill>
                <a:latin typeface="+mj-lt"/>
              </a:rPr>
              <a:t>Für jedes Wort wird gleich viel Zeit verwendet.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b="0" i="0">
              <a:solidFill>
                <a:srgbClr val="222222"/>
              </a:solidFill>
              <a:effectLst/>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b="0" i="0" err="1">
                <a:solidFill>
                  <a:srgbClr val="222222"/>
                </a:solidFill>
                <a:effectLst/>
                <a:latin typeface="+mj-lt"/>
              </a:rPr>
              <a:t>Autocompletion</a:t>
            </a:r>
            <a:endParaRPr lang="de-CH" b="0" i="0">
              <a:solidFill>
                <a:srgbClr val="222222"/>
              </a:solidFill>
              <a:effectLst/>
              <a:latin typeface="+mj-lt"/>
            </a:endParaRPr>
          </a:p>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19</a:t>
            </a:fld>
            <a:endParaRPr lang="de-CH"/>
          </a:p>
        </p:txBody>
      </p:sp>
    </p:spTree>
    <p:extLst>
      <p:ext uri="{BB962C8B-B14F-4D97-AF65-F5344CB8AC3E}">
        <p14:creationId xmlns:p14="http://schemas.microsoft.com/office/powerpoint/2010/main" val="1348930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a:solidFill>
                  <a:srgbClr val="222222"/>
                </a:solidFill>
                <a:latin typeface="+mj-lt"/>
              </a:rPr>
              <a:t>Für jedes Wort wird gleich viel Zeit verwendet.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b="0" i="0">
              <a:solidFill>
                <a:srgbClr val="222222"/>
              </a:solidFill>
              <a:effectLst/>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b="0" i="0" err="1">
                <a:solidFill>
                  <a:srgbClr val="222222"/>
                </a:solidFill>
                <a:effectLst/>
                <a:latin typeface="+mj-lt"/>
              </a:rPr>
              <a:t>Autocompletion</a:t>
            </a:r>
            <a:endParaRPr lang="de-CH" b="0" i="0">
              <a:solidFill>
                <a:srgbClr val="222222"/>
              </a:solidFill>
              <a:effectLst/>
              <a:latin typeface="+mj-lt"/>
            </a:endParaRPr>
          </a:p>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20</a:t>
            </a:fld>
            <a:endParaRPr lang="de-CH"/>
          </a:p>
        </p:txBody>
      </p:sp>
    </p:spTree>
    <p:extLst>
      <p:ext uri="{BB962C8B-B14F-4D97-AF65-F5344CB8AC3E}">
        <p14:creationId xmlns:p14="http://schemas.microsoft.com/office/powerpoint/2010/main" val="127653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599"/>
              </a:spcAft>
            </a:pPr>
            <a:r>
              <a:rPr lang="de-CH" dirty="0"/>
              <a:t>Ein Prompt ist ein Text (Anweisung), das einem LLM gegeben wird, um bestimmte Informationen zu generieren oder zu verstehen.</a:t>
            </a:r>
          </a:p>
          <a:p>
            <a:pPr>
              <a:spcAft>
                <a:spcPts val="599"/>
              </a:spcAft>
            </a:pPr>
            <a:r>
              <a:rPr lang="de-CH" dirty="0"/>
              <a:t>Prompts dienen als Startpunkt beispielsweise für die Generierung von Ideen, Texten, Übersetzungen und Antworten auf Fragen. </a:t>
            </a:r>
          </a:p>
          <a:p>
            <a:r>
              <a:rPr lang="de-CH" dirty="0" err="1"/>
              <a:t>designing</a:t>
            </a:r>
            <a:r>
              <a:rPr lang="de-CH" dirty="0"/>
              <a:t> </a:t>
            </a:r>
            <a:r>
              <a:rPr lang="de-CH" dirty="0" err="1"/>
              <a:t>text</a:t>
            </a:r>
            <a:r>
              <a:rPr lang="de-CH" dirty="0"/>
              <a:t> </a:t>
            </a:r>
            <a:r>
              <a:rPr lang="de-CH" dirty="0" err="1"/>
              <a:t>input</a:t>
            </a:r>
            <a:r>
              <a:rPr lang="de-CH" dirty="0"/>
              <a:t> </a:t>
            </a:r>
            <a:r>
              <a:rPr lang="de-CH" dirty="0" err="1"/>
              <a:t>to</a:t>
            </a:r>
            <a:r>
              <a:rPr lang="de-CH" dirty="0"/>
              <a:t> </a:t>
            </a:r>
            <a:r>
              <a:rPr lang="de-CH" dirty="0" err="1"/>
              <a:t>get</a:t>
            </a:r>
            <a:r>
              <a:rPr lang="de-CH" dirty="0"/>
              <a:t> </a:t>
            </a:r>
            <a:r>
              <a:rPr lang="de-CH" dirty="0" err="1"/>
              <a:t>desired</a:t>
            </a:r>
            <a:r>
              <a:rPr lang="de-CH" dirty="0"/>
              <a:t> </a:t>
            </a:r>
            <a:r>
              <a:rPr lang="de-CH" dirty="0" err="1"/>
              <a:t>behavior</a:t>
            </a:r>
            <a:r>
              <a:rPr lang="de-CH" dirty="0"/>
              <a:t> </a:t>
            </a:r>
            <a:r>
              <a:rPr lang="de-CH" dirty="0" err="1"/>
              <a:t>from</a:t>
            </a:r>
            <a:r>
              <a:rPr lang="de-CH" dirty="0"/>
              <a:t> </a:t>
            </a:r>
            <a:r>
              <a:rPr lang="de-CH" dirty="0" err="1"/>
              <a:t>language</a:t>
            </a:r>
            <a:r>
              <a:rPr lang="de-CH" dirty="0"/>
              <a:t> </a:t>
            </a:r>
            <a:r>
              <a:rPr lang="de-CH" dirty="0" err="1"/>
              <a:t>models</a:t>
            </a:r>
            <a:endParaRPr lang="de-CH" dirty="0"/>
          </a:p>
          <a:p>
            <a:r>
              <a:rPr lang="de-CH" dirty="0" err="1"/>
              <a:t>Programming</a:t>
            </a:r>
            <a:r>
              <a:rPr lang="de-CH" dirty="0"/>
              <a:t> LLMs in </a:t>
            </a:r>
            <a:r>
              <a:rPr lang="de-CH" dirty="0" err="1"/>
              <a:t>natural</a:t>
            </a:r>
            <a:r>
              <a:rPr lang="de-CH" dirty="0"/>
              <a:t> </a:t>
            </a:r>
            <a:r>
              <a:rPr lang="de-CH" dirty="0" err="1"/>
              <a:t>language</a:t>
            </a:r>
            <a:r>
              <a:rPr lang="de-CH" dirty="0"/>
              <a:t> </a:t>
            </a:r>
          </a:p>
          <a:p>
            <a:endParaRPr lang="de-CH" dirty="0"/>
          </a:p>
          <a:p>
            <a:endParaRPr lang="de-CH" dirty="0"/>
          </a:p>
          <a:p>
            <a:endParaRPr lang="de-CH" dirty="0"/>
          </a:p>
          <a:p>
            <a:endParaRPr lang="de-CH" dirty="0"/>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21</a:t>
            </a:fld>
            <a:endParaRPr lang="de-CH"/>
          </a:p>
        </p:txBody>
      </p:sp>
    </p:spTree>
    <p:extLst>
      <p:ext uri="{BB962C8B-B14F-4D97-AF65-F5344CB8AC3E}">
        <p14:creationId xmlns:p14="http://schemas.microsoft.com/office/powerpoint/2010/main" val="2971386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a:t>Erstaunlich simpel, aber Regeln sind wichtig.</a:t>
            </a:r>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22</a:t>
            </a:fld>
            <a:endParaRPr lang="de-CH"/>
          </a:p>
        </p:txBody>
      </p:sp>
    </p:spTree>
    <p:extLst>
      <p:ext uri="{BB962C8B-B14F-4D97-AF65-F5344CB8AC3E}">
        <p14:creationId xmlns:p14="http://schemas.microsoft.com/office/powerpoint/2010/main" val="457942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a:t>Auch Schreibstile / Tonalität vorgeben etc. ist möglich</a:t>
            </a:r>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28</a:t>
            </a:fld>
            <a:endParaRPr lang="de-CH"/>
          </a:p>
        </p:txBody>
      </p:sp>
    </p:spTree>
    <p:extLst>
      <p:ext uri="{BB962C8B-B14F-4D97-AF65-F5344CB8AC3E}">
        <p14:creationId xmlns:p14="http://schemas.microsoft.com/office/powerpoint/2010/main" val="4067532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3</a:t>
            </a:fld>
            <a:endParaRPr lang="de-CH"/>
          </a:p>
        </p:txBody>
      </p:sp>
    </p:spTree>
    <p:extLst>
      <p:ext uri="{BB962C8B-B14F-4D97-AF65-F5344CB8AC3E}">
        <p14:creationId xmlns:p14="http://schemas.microsoft.com/office/powerpoint/2010/main" val="2125500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29</a:t>
            </a:fld>
            <a:endParaRPr lang="de-CH"/>
          </a:p>
        </p:txBody>
      </p:sp>
    </p:spTree>
    <p:extLst>
      <p:ext uri="{BB962C8B-B14F-4D97-AF65-F5344CB8AC3E}">
        <p14:creationId xmlns:p14="http://schemas.microsoft.com/office/powerpoint/2010/main" val="2651721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30</a:t>
            </a:fld>
            <a:endParaRPr lang="de-CH"/>
          </a:p>
        </p:txBody>
      </p:sp>
    </p:spTree>
    <p:extLst>
      <p:ext uri="{BB962C8B-B14F-4D97-AF65-F5344CB8AC3E}">
        <p14:creationId xmlns:p14="http://schemas.microsoft.com/office/powerpoint/2010/main" val="4139101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a:t>Erstaunlich simpel, aber Regeln sind wichtig.</a:t>
            </a:r>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31</a:t>
            </a:fld>
            <a:endParaRPr lang="de-CH"/>
          </a:p>
        </p:txBody>
      </p:sp>
    </p:spTree>
    <p:extLst>
      <p:ext uri="{BB962C8B-B14F-4D97-AF65-F5344CB8AC3E}">
        <p14:creationId xmlns:p14="http://schemas.microsoft.com/office/powerpoint/2010/main" val="3194449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a:solidFill>
                  <a:srgbClr val="222222"/>
                </a:solidFill>
                <a:latin typeface="+mj-lt"/>
              </a:rPr>
              <a:t>Verbessern Übersichtlichkeit und Verständlichkeit</a:t>
            </a:r>
          </a:p>
          <a:p>
            <a:r>
              <a:rPr lang="de-CH" sz="1200">
                <a:solidFill>
                  <a:srgbClr val="222222"/>
                </a:solidFill>
                <a:latin typeface="+mj-lt"/>
              </a:rPr>
              <a:t>Erleichtern die Weiterverarbeitung von Informationen</a:t>
            </a:r>
          </a:p>
          <a:p>
            <a:r>
              <a:rPr lang="de-CH" sz="1200">
                <a:solidFill>
                  <a:srgbClr val="222222"/>
                </a:solidFill>
                <a:latin typeface="+mj-lt"/>
              </a:rPr>
              <a:t>Beispiele: Tabellen, Listen, JSON, YAML</a:t>
            </a:r>
          </a:p>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32</a:t>
            </a:fld>
            <a:endParaRPr lang="de-CH"/>
          </a:p>
        </p:txBody>
      </p:sp>
    </p:spTree>
    <p:extLst>
      <p:ext uri="{BB962C8B-B14F-4D97-AF65-F5344CB8AC3E}">
        <p14:creationId xmlns:p14="http://schemas.microsoft.com/office/powerpoint/2010/main" val="366061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34</a:t>
            </a:fld>
            <a:endParaRPr lang="de-CH"/>
          </a:p>
        </p:txBody>
      </p:sp>
    </p:spTree>
    <p:extLst>
      <p:ext uri="{BB962C8B-B14F-4D97-AF65-F5344CB8AC3E}">
        <p14:creationId xmlns:p14="http://schemas.microsoft.com/office/powerpoint/2010/main" val="2974909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spcBef>
                <a:spcPts val="180"/>
              </a:spcBef>
              <a:spcAft>
                <a:spcPts val="180"/>
              </a:spcAft>
              <a:buFont typeface="Symbol" panose="05050102010706020507" pitchFamily="18" charset="2"/>
              <a:buChar char=""/>
            </a:pPr>
            <a:r>
              <a:rPr lang="de-CH" sz="1800">
                <a:effectLst/>
                <a:latin typeface="Aptos" panose="020B0004020202020204" pitchFamily="34" charset="0"/>
                <a:ea typeface="Aptos" panose="020B0004020202020204" pitchFamily="34" charset="0"/>
                <a:cs typeface="Symbol" panose="05050102010706020507" pitchFamily="18" charset="2"/>
              </a:rPr>
              <a:t>Ermöglicht die Analyse spezifischer Texte oder Daten</a:t>
            </a:r>
          </a:p>
          <a:p>
            <a:pPr marL="342900" lvl="0" indent="-342900">
              <a:spcBef>
                <a:spcPts val="180"/>
              </a:spcBef>
              <a:spcAft>
                <a:spcPts val="180"/>
              </a:spcAft>
              <a:buFont typeface="Symbol" panose="05050102010706020507" pitchFamily="18" charset="2"/>
              <a:buChar char=""/>
            </a:pPr>
            <a:r>
              <a:rPr lang="en-US" sz="1800" err="1">
                <a:effectLst/>
                <a:latin typeface="Aptos" panose="020B0004020202020204" pitchFamily="34" charset="0"/>
                <a:ea typeface="Aptos" panose="020B0004020202020204" pitchFamily="34" charset="0"/>
                <a:cs typeface="Symbol" panose="05050102010706020507" pitchFamily="18" charset="2"/>
              </a:rPr>
              <a:t>Verbessert</a:t>
            </a:r>
            <a:r>
              <a:rPr lang="en-US" sz="1800">
                <a:effectLst/>
                <a:latin typeface="Aptos" panose="020B0004020202020204" pitchFamily="34" charset="0"/>
                <a:ea typeface="Aptos" panose="020B0004020202020204" pitchFamily="34" charset="0"/>
                <a:cs typeface="Symbol" panose="05050102010706020507" pitchFamily="18" charset="2"/>
              </a:rPr>
              <a:t> die </a:t>
            </a:r>
            <a:r>
              <a:rPr lang="en-US" sz="1800" err="1">
                <a:effectLst/>
                <a:latin typeface="Aptos" panose="020B0004020202020204" pitchFamily="34" charset="0"/>
                <a:ea typeface="Aptos" panose="020B0004020202020204" pitchFamily="34" charset="0"/>
                <a:cs typeface="Symbol" panose="05050102010706020507" pitchFamily="18" charset="2"/>
              </a:rPr>
              <a:t>Kontextrelevanz</a:t>
            </a:r>
            <a:r>
              <a:rPr lang="en-US" sz="1800">
                <a:effectLst/>
                <a:latin typeface="Aptos" panose="020B0004020202020204" pitchFamily="34" charset="0"/>
                <a:ea typeface="Aptos" panose="020B0004020202020204" pitchFamily="34" charset="0"/>
                <a:cs typeface="Symbol" panose="05050102010706020507" pitchFamily="18" charset="2"/>
              </a:rPr>
              <a:t> der </a:t>
            </a:r>
            <a:r>
              <a:rPr lang="en-US" sz="1800" err="1">
                <a:effectLst/>
                <a:latin typeface="Aptos" panose="020B0004020202020204" pitchFamily="34" charset="0"/>
                <a:ea typeface="Aptos" panose="020B0004020202020204" pitchFamily="34" charset="0"/>
                <a:cs typeface="Symbol" panose="05050102010706020507" pitchFamily="18" charset="2"/>
              </a:rPr>
              <a:t>Antworten</a:t>
            </a:r>
            <a:endParaRPr lang="de-CH" sz="1800">
              <a:effectLst/>
              <a:latin typeface="Aptos" panose="020B0004020202020204" pitchFamily="34" charset="0"/>
              <a:ea typeface="Aptos" panose="020B0004020202020204" pitchFamily="34" charset="0"/>
              <a:cs typeface="Symbol" panose="05050102010706020507" pitchFamily="18" charset="2"/>
            </a:endParaRPr>
          </a:p>
          <a:p>
            <a:pPr marL="342900" lvl="0" indent="-342900">
              <a:spcBef>
                <a:spcPts val="180"/>
              </a:spcBef>
              <a:spcAft>
                <a:spcPts val="180"/>
              </a:spcAft>
              <a:buFont typeface="Symbol" panose="05050102010706020507" pitchFamily="18" charset="2"/>
              <a:buChar char=""/>
            </a:pPr>
            <a:r>
              <a:rPr lang="de-CH" sz="1800">
                <a:effectLst/>
                <a:latin typeface="Aptos" panose="020B0004020202020204" pitchFamily="34" charset="0"/>
                <a:ea typeface="Aptos" panose="020B0004020202020204" pitchFamily="34" charset="0"/>
                <a:cs typeface="Symbol" panose="05050102010706020507" pitchFamily="18" charset="2"/>
              </a:rPr>
              <a:t>Unterstützt bei der Erstellung von Unterrichtsmaterialien</a:t>
            </a:r>
          </a:p>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36</a:t>
            </a:fld>
            <a:endParaRPr lang="de-CH"/>
          </a:p>
        </p:txBody>
      </p:sp>
    </p:spTree>
    <p:extLst>
      <p:ext uri="{BB962C8B-B14F-4D97-AF65-F5344CB8AC3E}">
        <p14:creationId xmlns:p14="http://schemas.microsoft.com/office/powerpoint/2010/main" val="623725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38</a:t>
            </a:fld>
            <a:endParaRPr lang="de-CH"/>
          </a:p>
        </p:txBody>
      </p:sp>
    </p:spTree>
    <p:extLst>
      <p:ext uri="{BB962C8B-B14F-4D97-AF65-F5344CB8AC3E}">
        <p14:creationId xmlns:p14="http://schemas.microsoft.com/office/powerpoint/2010/main" val="2383046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b="1" dirty="0"/>
              <a:t>Verantwortung der Nutzer</a:t>
            </a:r>
            <a:r>
              <a:rPr lang="de-CH" dirty="0"/>
              <a:t>: Nutzer sind selbst verantwortlich für die Einhaltung der Urheberrechte bei Nutzung und Generierung von Inhalten durch ChatGPT.</a:t>
            </a:r>
          </a:p>
          <a:p>
            <a:r>
              <a:rPr lang="de-CH" b="1" dirty="0"/>
              <a:t>Rechtslage des Outputs</a:t>
            </a:r>
            <a:r>
              <a:rPr lang="de-CH" dirty="0"/>
              <a:t>: Der Output von ChatGPT ist urheberrechtlich geschützt, wenn er eine kreative menschliche Leistung enthält.</a:t>
            </a:r>
          </a:p>
          <a:p>
            <a:r>
              <a:rPr lang="de-CH" b="1" dirty="0"/>
              <a:t>Training der KI</a:t>
            </a:r>
            <a:r>
              <a:rPr lang="de-CH" dirty="0"/>
              <a:t>: Die Nutzung urheberrechtlich geschützter Werke im Training von ChatGPT kann Urheberrechte verletzen.</a:t>
            </a:r>
          </a:p>
          <a:p>
            <a:r>
              <a:rPr lang="de-CH" b="1" dirty="0" err="1"/>
              <a:t>OpenAI</a:t>
            </a:r>
            <a:r>
              <a:rPr lang="de-CH" b="1" dirty="0"/>
              <a:t>-Nutzungsbedingungen</a:t>
            </a:r>
            <a:r>
              <a:rPr lang="de-CH" dirty="0"/>
              <a:t>: </a:t>
            </a:r>
            <a:r>
              <a:rPr lang="de-CH" dirty="0" err="1"/>
              <a:t>OpenAI</a:t>
            </a:r>
            <a:r>
              <a:rPr lang="de-CH" dirty="0"/>
              <a:t> tritt Nutzern die Rechte an generierten Inhalten ab, behält sich aber Nutzungsrechte vor.</a:t>
            </a:r>
          </a:p>
          <a:p>
            <a:r>
              <a:rPr lang="de-CH" b="1" dirty="0"/>
              <a:t>Deklarationspflicht</a:t>
            </a:r>
            <a:r>
              <a:rPr lang="de-CH" dirty="0"/>
              <a:t>: Bei Veröffentlichung von Inhalten, an denen ChatGPT mitgewirkt hat, muss dessen Beteiligung offengelegt werden.</a:t>
            </a:r>
          </a:p>
          <a:p>
            <a:r>
              <a:rPr lang="de-CH" b="1" dirty="0"/>
              <a:t>Risiko von Urheberrechtsverletzungen</a:t>
            </a:r>
            <a:r>
              <a:rPr lang="de-CH" dirty="0"/>
              <a:t>: Nutzer müssen sicherstellen, dass der generierte Output keine urheberrechtlich geschützten Inhalte Dritter enthält.</a:t>
            </a:r>
          </a:p>
          <a:p>
            <a:endParaRPr lang="de-CH" dirty="0"/>
          </a:p>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43</a:t>
            </a:fld>
            <a:endParaRPr lang="de-CH"/>
          </a:p>
        </p:txBody>
      </p:sp>
    </p:spTree>
    <p:extLst>
      <p:ext uri="{BB962C8B-B14F-4D97-AF65-F5344CB8AC3E}">
        <p14:creationId xmlns:p14="http://schemas.microsoft.com/office/powerpoint/2010/main" val="80465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44</a:t>
            </a:fld>
            <a:endParaRPr lang="de-CH"/>
          </a:p>
        </p:txBody>
      </p:sp>
    </p:spTree>
    <p:extLst>
      <p:ext uri="{BB962C8B-B14F-4D97-AF65-F5344CB8AC3E}">
        <p14:creationId xmlns:p14="http://schemas.microsoft.com/office/powerpoint/2010/main" val="3250545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47</a:t>
            </a:fld>
            <a:endParaRPr lang="de-CH"/>
          </a:p>
        </p:txBody>
      </p:sp>
    </p:spTree>
    <p:extLst>
      <p:ext uri="{BB962C8B-B14F-4D97-AF65-F5344CB8AC3E}">
        <p14:creationId xmlns:p14="http://schemas.microsoft.com/office/powerpoint/2010/main" val="1599180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de-CH" sz="1200">
              <a:highlight>
                <a:srgbClr val="FF0000"/>
              </a:highlight>
              <a:latin typeface="+mn-lt"/>
            </a:endParaRPr>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4</a:t>
            </a:fld>
            <a:endParaRPr lang="de-CH"/>
          </a:p>
        </p:txBody>
      </p:sp>
    </p:spTree>
    <p:extLst>
      <p:ext uri="{BB962C8B-B14F-4D97-AF65-F5344CB8AC3E}">
        <p14:creationId xmlns:p14="http://schemas.microsoft.com/office/powerpoint/2010/main" val="188463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48</a:t>
            </a:fld>
            <a:endParaRPr lang="de-CH"/>
          </a:p>
        </p:txBody>
      </p:sp>
    </p:spTree>
    <p:extLst>
      <p:ext uri="{BB962C8B-B14F-4D97-AF65-F5344CB8AC3E}">
        <p14:creationId xmlns:p14="http://schemas.microsoft.com/office/powerpoint/2010/main" val="150797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49</a:t>
            </a:fld>
            <a:endParaRPr lang="de-CH"/>
          </a:p>
        </p:txBody>
      </p:sp>
    </p:spTree>
    <p:extLst>
      <p:ext uri="{BB962C8B-B14F-4D97-AF65-F5344CB8AC3E}">
        <p14:creationId xmlns:p14="http://schemas.microsoft.com/office/powerpoint/2010/main" val="949848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50</a:t>
            </a:fld>
            <a:endParaRPr lang="de-CH"/>
          </a:p>
        </p:txBody>
      </p:sp>
    </p:spTree>
    <p:extLst>
      <p:ext uri="{BB962C8B-B14F-4D97-AF65-F5344CB8AC3E}">
        <p14:creationId xmlns:p14="http://schemas.microsoft.com/office/powerpoint/2010/main" val="29364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de-CH" sz="1200">
              <a:highlight>
                <a:srgbClr val="FF0000"/>
              </a:highlight>
              <a:latin typeface="+mn-lt"/>
            </a:endParaRPr>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5</a:t>
            </a:fld>
            <a:endParaRPr lang="de-CH"/>
          </a:p>
        </p:txBody>
      </p:sp>
    </p:spTree>
    <p:extLst>
      <p:ext uri="{BB962C8B-B14F-4D97-AF65-F5344CB8AC3E}">
        <p14:creationId xmlns:p14="http://schemas.microsoft.com/office/powerpoint/2010/main" val="65841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a:solidFill>
                  <a:srgbClr val="222222"/>
                </a:solidFill>
                <a:latin typeface="+mj-lt"/>
              </a:rPr>
              <a:t>Für jedes Wort wird gleich viel Zeit verwendet.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b="0" i="0">
              <a:solidFill>
                <a:srgbClr val="222222"/>
              </a:solidFill>
              <a:effectLst/>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b="0" i="0" err="1">
                <a:solidFill>
                  <a:srgbClr val="222222"/>
                </a:solidFill>
                <a:effectLst/>
                <a:latin typeface="+mj-lt"/>
              </a:rPr>
              <a:t>Autocompletion</a:t>
            </a:r>
            <a:endParaRPr lang="de-CH" b="0" i="0">
              <a:solidFill>
                <a:srgbClr val="222222"/>
              </a:solidFill>
              <a:effectLst/>
              <a:latin typeface="+mj-lt"/>
            </a:endParaRPr>
          </a:p>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6</a:t>
            </a:fld>
            <a:endParaRPr lang="de-CH"/>
          </a:p>
        </p:txBody>
      </p:sp>
    </p:spTree>
    <p:extLst>
      <p:ext uri="{BB962C8B-B14F-4D97-AF65-F5344CB8AC3E}">
        <p14:creationId xmlns:p14="http://schemas.microsoft.com/office/powerpoint/2010/main" val="3661760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a:solidFill>
                  <a:srgbClr val="222222"/>
                </a:solidFill>
                <a:latin typeface="+mj-lt"/>
              </a:rPr>
              <a:t>Für jedes Wort wird gleich viel Zeit verwendet.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b="0" i="0">
              <a:solidFill>
                <a:srgbClr val="222222"/>
              </a:solidFill>
              <a:effectLst/>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b="0" i="0" err="1">
                <a:solidFill>
                  <a:srgbClr val="222222"/>
                </a:solidFill>
                <a:effectLst/>
                <a:latin typeface="+mj-lt"/>
              </a:rPr>
              <a:t>Autocompletion</a:t>
            </a:r>
            <a:endParaRPr lang="de-CH" b="0" i="0">
              <a:solidFill>
                <a:srgbClr val="222222"/>
              </a:solidFill>
              <a:effectLst/>
              <a:latin typeface="+mj-lt"/>
            </a:endParaRPr>
          </a:p>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7</a:t>
            </a:fld>
            <a:endParaRPr lang="de-CH"/>
          </a:p>
        </p:txBody>
      </p:sp>
    </p:spTree>
    <p:extLst>
      <p:ext uri="{BB962C8B-B14F-4D97-AF65-F5344CB8AC3E}">
        <p14:creationId xmlns:p14="http://schemas.microsoft.com/office/powerpoint/2010/main" val="257404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a:solidFill>
                  <a:srgbClr val="222222"/>
                </a:solidFill>
                <a:latin typeface="+mj-lt"/>
              </a:rPr>
              <a:t>Für jedes Wort wird gleich viel Zeit verwendet.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b="0" i="0">
              <a:solidFill>
                <a:srgbClr val="222222"/>
              </a:solidFill>
              <a:effectLst/>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b="0" i="0" err="1">
                <a:solidFill>
                  <a:srgbClr val="222222"/>
                </a:solidFill>
                <a:effectLst/>
                <a:latin typeface="+mj-lt"/>
              </a:rPr>
              <a:t>Autocompletion</a:t>
            </a:r>
            <a:endParaRPr lang="de-CH" b="0" i="0">
              <a:solidFill>
                <a:srgbClr val="222222"/>
              </a:solidFill>
              <a:effectLst/>
              <a:latin typeface="+mj-lt"/>
            </a:endParaRPr>
          </a:p>
          <a:p>
            <a:endParaRPr lang="de-CH"/>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10</a:t>
            </a:fld>
            <a:endParaRPr lang="de-CH"/>
          </a:p>
        </p:txBody>
      </p:sp>
    </p:spTree>
    <p:extLst>
      <p:ext uri="{BB962C8B-B14F-4D97-AF65-F5344CB8AC3E}">
        <p14:creationId xmlns:p14="http://schemas.microsoft.com/office/powerpoint/2010/main" val="5801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de-CH" sz="1200">
              <a:highlight>
                <a:srgbClr val="FF0000"/>
              </a:highlight>
              <a:latin typeface="+mn-lt"/>
            </a:endParaRPr>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12</a:t>
            </a:fld>
            <a:endParaRPr lang="de-CH"/>
          </a:p>
        </p:txBody>
      </p:sp>
    </p:spTree>
    <p:extLst>
      <p:ext uri="{BB962C8B-B14F-4D97-AF65-F5344CB8AC3E}">
        <p14:creationId xmlns:p14="http://schemas.microsoft.com/office/powerpoint/2010/main" val="3559696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de-CH" sz="1200">
              <a:highlight>
                <a:srgbClr val="FF0000"/>
              </a:highlight>
              <a:latin typeface="+mn-lt"/>
            </a:endParaRPr>
          </a:p>
        </p:txBody>
      </p:sp>
      <p:sp>
        <p:nvSpPr>
          <p:cNvPr id="4" name="Slide Number Placeholder 3"/>
          <p:cNvSpPr>
            <a:spLocks noGrp="1"/>
          </p:cNvSpPr>
          <p:nvPr>
            <p:ph type="sldNum" sz="quarter" idx="5"/>
          </p:nvPr>
        </p:nvSpPr>
        <p:spPr/>
        <p:txBody>
          <a:bodyPr/>
          <a:lstStyle/>
          <a:p>
            <a:pPr>
              <a:defRPr/>
            </a:pPr>
            <a:fld id="{EE3A4D74-8AB3-4782-8193-8B0B8D7F57EA}" type="slidenum">
              <a:rPr lang="de-CH" smtClean="0"/>
              <a:pPr>
                <a:defRPr/>
              </a:pPr>
              <a:t>13</a:t>
            </a:fld>
            <a:endParaRPr lang="de-CH"/>
          </a:p>
        </p:txBody>
      </p:sp>
    </p:spTree>
    <p:extLst>
      <p:ext uri="{BB962C8B-B14F-4D97-AF65-F5344CB8AC3E}">
        <p14:creationId xmlns:p14="http://schemas.microsoft.com/office/powerpoint/2010/main" val="2411895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CAAE-6C6A-B1DE-D6F6-CD0C4EFE2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1B5078-799B-E6BE-CC65-C5D30F0820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D4F652-B965-0873-9591-9D247521266A}"/>
              </a:ext>
            </a:extLst>
          </p:cNvPr>
          <p:cNvSpPr>
            <a:spLocks noGrp="1"/>
          </p:cNvSpPr>
          <p:nvPr>
            <p:ph type="dt" sz="half" idx="10"/>
          </p:nvPr>
        </p:nvSpPr>
        <p:spPr/>
        <p:txBody>
          <a:bodyPr/>
          <a:lstStyle/>
          <a:p>
            <a:fld id="{8600908E-E0F9-B043-BFC8-082D698D0FF1}" type="datetimeFigureOut">
              <a:rPr lang="en-US" smtClean="0"/>
              <a:t>9/6/24</a:t>
            </a:fld>
            <a:endParaRPr lang="en-US"/>
          </a:p>
        </p:txBody>
      </p:sp>
      <p:sp>
        <p:nvSpPr>
          <p:cNvPr id="5" name="Footer Placeholder 4">
            <a:extLst>
              <a:ext uri="{FF2B5EF4-FFF2-40B4-BE49-F238E27FC236}">
                <a16:creationId xmlns:a16="http://schemas.microsoft.com/office/drawing/2014/main" id="{F5F9BA71-A23D-3699-0F98-B8E04EAD2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D1301-789D-6921-8977-D4264C1584ED}"/>
              </a:ext>
            </a:extLst>
          </p:cNvPr>
          <p:cNvSpPr>
            <a:spLocks noGrp="1"/>
          </p:cNvSpPr>
          <p:nvPr>
            <p:ph type="sldNum" sz="quarter" idx="12"/>
          </p:nvPr>
        </p:nvSpPr>
        <p:spPr/>
        <p:txBody>
          <a:bodyPr/>
          <a:lstStyle/>
          <a:p>
            <a:fld id="{31B5879C-8E0C-1949-BDD3-ABD6C639110E}" type="slidenum">
              <a:rPr lang="en-US" smtClean="0"/>
              <a:t>‹#›</a:t>
            </a:fld>
            <a:endParaRPr lang="en-US"/>
          </a:p>
        </p:txBody>
      </p:sp>
    </p:spTree>
    <p:extLst>
      <p:ext uri="{BB962C8B-B14F-4D97-AF65-F5344CB8AC3E}">
        <p14:creationId xmlns:p14="http://schemas.microsoft.com/office/powerpoint/2010/main" val="71288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11E8-8DBD-C68C-8A69-3D905F7068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89AAF7-D505-EA92-7710-3D0976F34A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4240E-A0E9-A633-1A47-ED422C29643D}"/>
              </a:ext>
            </a:extLst>
          </p:cNvPr>
          <p:cNvSpPr>
            <a:spLocks noGrp="1"/>
          </p:cNvSpPr>
          <p:nvPr>
            <p:ph type="dt" sz="half" idx="10"/>
          </p:nvPr>
        </p:nvSpPr>
        <p:spPr/>
        <p:txBody>
          <a:bodyPr/>
          <a:lstStyle/>
          <a:p>
            <a:fld id="{8600908E-E0F9-B043-BFC8-082D698D0FF1}" type="datetimeFigureOut">
              <a:rPr lang="en-US" smtClean="0"/>
              <a:t>9/6/24</a:t>
            </a:fld>
            <a:endParaRPr lang="en-US"/>
          </a:p>
        </p:txBody>
      </p:sp>
      <p:sp>
        <p:nvSpPr>
          <p:cNvPr id="5" name="Footer Placeholder 4">
            <a:extLst>
              <a:ext uri="{FF2B5EF4-FFF2-40B4-BE49-F238E27FC236}">
                <a16:creationId xmlns:a16="http://schemas.microsoft.com/office/drawing/2014/main" id="{1036E0B2-BA54-56F9-355E-8BB7B2E32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47E64-F68D-1420-3B03-B2D341294F10}"/>
              </a:ext>
            </a:extLst>
          </p:cNvPr>
          <p:cNvSpPr>
            <a:spLocks noGrp="1"/>
          </p:cNvSpPr>
          <p:nvPr>
            <p:ph type="sldNum" sz="quarter" idx="12"/>
          </p:nvPr>
        </p:nvSpPr>
        <p:spPr/>
        <p:txBody>
          <a:bodyPr/>
          <a:lstStyle/>
          <a:p>
            <a:fld id="{31B5879C-8E0C-1949-BDD3-ABD6C639110E}" type="slidenum">
              <a:rPr lang="en-US" smtClean="0"/>
              <a:t>‹#›</a:t>
            </a:fld>
            <a:endParaRPr lang="en-US"/>
          </a:p>
        </p:txBody>
      </p:sp>
    </p:spTree>
    <p:extLst>
      <p:ext uri="{BB962C8B-B14F-4D97-AF65-F5344CB8AC3E}">
        <p14:creationId xmlns:p14="http://schemas.microsoft.com/office/powerpoint/2010/main" val="2002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C3F6A5-4D75-C993-7310-AAB1AD8FF5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402040-31B6-0EAB-FC09-EB4F21C9CA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74BA2-B674-9349-36DB-C9A81757D5E0}"/>
              </a:ext>
            </a:extLst>
          </p:cNvPr>
          <p:cNvSpPr>
            <a:spLocks noGrp="1"/>
          </p:cNvSpPr>
          <p:nvPr>
            <p:ph type="dt" sz="half" idx="10"/>
          </p:nvPr>
        </p:nvSpPr>
        <p:spPr/>
        <p:txBody>
          <a:bodyPr/>
          <a:lstStyle/>
          <a:p>
            <a:fld id="{8600908E-E0F9-B043-BFC8-082D698D0FF1}" type="datetimeFigureOut">
              <a:rPr lang="en-US" smtClean="0"/>
              <a:t>9/6/24</a:t>
            </a:fld>
            <a:endParaRPr lang="en-US"/>
          </a:p>
        </p:txBody>
      </p:sp>
      <p:sp>
        <p:nvSpPr>
          <p:cNvPr id="5" name="Footer Placeholder 4">
            <a:extLst>
              <a:ext uri="{FF2B5EF4-FFF2-40B4-BE49-F238E27FC236}">
                <a16:creationId xmlns:a16="http://schemas.microsoft.com/office/drawing/2014/main" id="{B08E3455-3C6B-4288-B0AD-09E595903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D4210-33B6-5CFA-7ED4-627CB36C88F8}"/>
              </a:ext>
            </a:extLst>
          </p:cNvPr>
          <p:cNvSpPr>
            <a:spLocks noGrp="1"/>
          </p:cNvSpPr>
          <p:nvPr>
            <p:ph type="sldNum" sz="quarter" idx="12"/>
          </p:nvPr>
        </p:nvSpPr>
        <p:spPr/>
        <p:txBody>
          <a:bodyPr/>
          <a:lstStyle/>
          <a:p>
            <a:fld id="{31B5879C-8E0C-1949-BDD3-ABD6C639110E}" type="slidenum">
              <a:rPr lang="en-US" smtClean="0"/>
              <a:t>‹#›</a:t>
            </a:fld>
            <a:endParaRPr lang="en-US"/>
          </a:p>
        </p:txBody>
      </p:sp>
    </p:spTree>
    <p:extLst>
      <p:ext uri="{BB962C8B-B14F-4D97-AF65-F5344CB8AC3E}">
        <p14:creationId xmlns:p14="http://schemas.microsoft.com/office/powerpoint/2010/main" val="3202631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elfolie (mit Bild hell)">
    <p:spTree>
      <p:nvGrpSpPr>
        <p:cNvPr id="1" name=""/>
        <p:cNvGrpSpPr/>
        <p:nvPr/>
      </p:nvGrpSpPr>
      <p:grpSpPr>
        <a:xfrm>
          <a:off x="0" y="0"/>
          <a:ext cx="0" cy="0"/>
          <a:chOff x="0" y="0"/>
          <a:chExt cx="0" cy="0"/>
        </a:xfrm>
      </p:grpSpPr>
      <p:sp>
        <p:nvSpPr>
          <p:cNvPr id="17" name="Bildplatzhalter 10">
            <a:extLst>
              <a:ext uri="{FF2B5EF4-FFF2-40B4-BE49-F238E27FC236}">
                <a16:creationId xmlns:a16="http://schemas.microsoft.com/office/drawing/2014/main" id="{034EF83C-B1FD-49FF-B648-E50C717A4176}"/>
              </a:ext>
            </a:extLst>
          </p:cNvPr>
          <p:cNvSpPr>
            <a:spLocks noGrp="1"/>
          </p:cNvSpPr>
          <p:nvPr>
            <p:ph type="pic" sz="quarter" idx="16"/>
          </p:nvPr>
        </p:nvSpPr>
        <p:spPr>
          <a:xfrm>
            <a:off x="0" y="0"/>
            <a:ext cx="12192000" cy="4449763"/>
          </a:xfrm>
          <a:prstGeom prst="rect">
            <a:avLst/>
          </a:prstGeom>
          <a:pattFill prst="lgCheck">
            <a:fgClr>
              <a:schemeClr val="bg1">
                <a:lumMod val="85000"/>
              </a:schemeClr>
            </a:fgClr>
            <a:bgClr>
              <a:schemeClr val="bg1"/>
            </a:bgClr>
          </a:pattFill>
        </p:spPr>
        <p:txBody>
          <a:bodyPr lIns="72000" tIns="684000" rIns="72000" bIns="72000" anchor="ctr"/>
          <a:lstStyle>
            <a:lvl1pPr marL="0" indent="0" algn="ctr">
              <a:buFontTx/>
              <a:buNone/>
              <a:defRPr sz="1398">
                <a:solidFill>
                  <a:schemeClr val="tx2"/>
                </a:solidFill>
              </a:defRPr>
            </a:lvl1pPr>
          </a:lstStyle>
          <a:p>
            <a:r>
              <a:rPr lang="de-DE"/>
              <a:t>Bild durch Klicken auf Symbol hinzufügen</a:t>
            </a:r>
            <a:endParaRPr lang="de-CH"/>
          </a:p>
        </p:txBody>
      </p:sp>
      <p:sp>
        <p:nvSpPr>
          <p:cNvPr id="16" name="Textplatzhalter 15">
            <a:extLst>
              <a:ext uri="{FF2B5EF4-FFF2-40B4-BE49-F238E27FC236}">
                <a16:creationId xmlns:a16="http://schemas.microsoft.com/office/drawing/2014/main" id="{C0EE3DD9-895F-4EB2-9E74-C52ABBAEB720}"/>
              </a:ext>
            </a:extLst>
          </p:cNvPr>
          <p:cNvSpPr>
            <a:spLocks noGrp="1" noChangeAspect="1"/>
          </p:cNvSpPr>
          <p:nvPr>
            <p:ph type="body" sz="quarter" idx="15" hasCustomPrompt="1"/>
          </p:nvPr>
        </p:nvSpPr>
        <p:spPr>
          <a:xfrm>
            <a:off x="442610" y="317501"/>
            <a:ext cx="2547194" cy="870169"/>
          </a:xfrm>
          <a:blipFill>
            <a:blip r:embed="rId2"/>
            <a:stretch>
              <a:fillRect/>
            </a:stretch>
          </a:blipFill>
        </p:spPr>
        <p:txBody>
          <a:bodyPr/>
          <a:lstStyle>
            <a:lvl1pPr marL="0" indent="0">
              <a:buNone/>
              <a:defRPr sz="499">
                <a:solidFill>
                  <a:schemeClr val="bg1"/>
                </a:solidFill>
              </a:defRPr>
            </a:lvl1pPr>
          </a:lstStyle>
          <a:p>
            <a:pPr lvl="0"/>
            <a:r>
              <a:rPr lang="de-CH"/>
              <a:t>   </a:t>
            </a:r>
          </a:p>
        </p:txBody>
      </p:sp>
      <p:sp>
        <p:nvSpPr>
          <p:cNvPr id="7" name="Abgerundetes Rechteck 6"/>
          <p:cNvSpPr/>
          <p:nvPr/>
        </p:nvSpPr>
        <p:spPr>
          <a:xfrm>
            <a:off x="0" y="4449764"/>
            <a:ext cx="12191364" cy="122237"/>
          </a:xfrm>
          <a:prstGeom prst="rect">
            <a:avLst/>
          </a:prstGeom>
          <a:solidFill>
            <a:srgbClr val="FAC3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798">
              <a:solidFill>
                <a:srgbClr val="E78E23"/>
              </a:solidFill>
            </a:endParaRPr>
          </a:p>
        </p:txBody>
      </p:sp>
      <p:sp>
        <p:nvSpPr>
          <p:cNvPr id="12" name="Untertitel 2"/>
          <p:cNvSpPr>
            <a:spLocks noGrp="1"/>
          </p:cNvSpPr>
          <p:nvPr>
            <p:ph type="subTitle" idx="1"/>
          </p:nvPr>
        </p:nvSpPr>
        <p:spPr>
          <a:xfrm>
            <a:off x="456605" y="5288816"/>
            <a:ext cx="9045854" cy="736710"/>
          </a:xfrm>
          <a:prstGeom prst="rect">
            <a:avLst/>
          </a:prstGeom>
        </p:spPr>
        <p:txBody>
          <a:bodyPr lIns="0"/>
          <a:lstStyle>
            <a:lvl1pPr marL="0" indent="0" algn="l">
              <a:buNone/>
              <a:defRPr sz="1997">
                <a:solidFill>
                  <a:schemeClr val="tx2"/>
                </a:solidFill>
                <a:latin typeface="Lucida Sans"/>
                <a:cs typeface="Lucida Sans Unicode"/>
              </a:defRPr>
            </a:lvl1pPr>
            <a:lvl2pPr marL="456606" indent="0" algn="ctr">
              <a:buNone/>
              <a:defRPr>
                <a:solidFill>
                  <a:schemeClr val="tx1">
                    <a:tint val="75000"/>
                  </a:schemeClr>
                </a:solidFill>
              </a:defRPr>
            </a:lvl2pPr>
            <a:lvl3pPr marL="913211" indent="0" algn="ctr">
              <a:buNone/>
              <a:defRPr>
                <a:solidFill>
                  <a:schemeClr val="tx1">
                    <a:tint val="75000"/>
                  </a:schemeClr>
                </a:solidFill>
              </a:defRPr>
            </a:lvl3pPr>
            <a:lvl4pPr marL="1369817" indent="0" algn="ctr">
              <a:buNone/>
              <a:defRPr>
                <a:solidFill>
                  <a:schemeClr val="tx1">
                    <a:tint val="75000"/>
                  </a:schemeClr>
                </a:solidFill>
              </a:defRPr>
            </a:lvl4pPr>
            <a:lvl5pPr marL="1826423" indent="0" algn="ctr">
              <a:buNone/>
              <a:defRPr>
                <a:solidFill>
                  <a:schemeClr val="tx1">
                    <a:tint val="75000"/>
                  </a:schemeClr>
                </a:solidFill>
              </a:defRPr>
            </a:lvl5pPr>
            <a:lvl6pPr marL="2283028" indent="0" algn="ctr">
              <a:buNone/>
              <a:defRPr>
                <a:solidFill>
                  <a:schemeClr val="tx1">
                    <a:tint val="75000"/>
                  </a:schemeClr>
                </a:solidFill>
              </a:defRPr>
            </a:lvl6pPr>
            <a:lvl7pPr marL="2739634" indent="0" algn="ctr">
              <a:buNone/>
              <a:defRPr>
                <a:solidFill>
                  <a:schemeClr val="tx1">
                    <a:tint val="75000"/>
                  </a:schemeClr>
                </a:solidFill>
              </a:defRPr>
            </a:lvl7pPr>
            <a:lvl8pPr marL="3196239" indent="0" algn="ctr">
              <a:buNone/>
              <a:defRPr>
                <a:solidFill>
                  <a:schemeClr val="tx1">
                    <a:tint val="75000"/>
                  </a:schemeClr>
                </a:solidFill>
              </a:defRPr>
            </a:lvl8pPr>
            <a:lvl9pPr marL="3652845" indent="0" algn="ctr">
              <a:buNone/>
              <a:defRPr>
                <a:solidFill>
                  <a:schemeClr val="tx1">
                    <a:tint val="75000"/>
                  </a:schemeClr>
                </a:solidFill>
              </a:defRPr>
            </a:lvl9pPr>
          </a:lstStyle>
          <a:p>
            <a:r>
              <a:rPr lang="de-DE"/>
              <a:t>Master-Untertitelformat bearbeiten</a:t>
            </a:r>
          </a:p>
        </p:txBody>
      </p:sp>
      <p:sp>
        <p:nvSpPr>
          <p:cNvPr id="4" name="Titel 3">
            <a:extLst>
              <a:ext uri="{FF2B5EF4-FFF2-40B4-BE49-F238E27FC236}">
                <a16:creationId xmlns:a16="http://schemas.microsoft.com/office/drawing/2014/main" id="{E39DF830-F09E-4F9D-B580-79824EBBBCBB}"/>
              </a:ext>
            </a:extLst>
          </p:cNvPr>
          <p:cNvSpPr>
            <a:spLocks noGrp="1"/>
          </p:cNvSpPr>
          <p:nvPr>
            <p:ph type="title"/>
          </p:nvPr>
        </p:nvSpPr>
        <p:spPr>
          <a:xfrm>
            <a:off x="456605" y="4682539"/>
            <a:ext cx="11291472" cy="514636"/>
          </a:xfrm>
        </p:spPr>
        <p:txBody>
          <a:bodyPr/>
          <a:lstStyle>
            <a:lvl1pPr>
              <a:defRPr>
                <a:solidFill>
                  <a:schemeClr val="tx2"/>
                </a:solidFill>
              </a:defRPr>
            </a:lvl1pPr>
          </a:lstStyle>
          <a:p>
            <a:r>
              <a:rPr lang="de-DE"/>
              <a:t>Mastertitelformat bearbeiten</a:t>
            </a:r>
            <a:endParaRPr lang="de-CH"/>
          </a:p>
        </p:txBody>
      </p:sp>
      <p:sp>
        <p:nvSpPr>
          <p:cNvPr id="8" name="Textplatzhalter 7">
            <a:extLst>
              <a:ext uri="{FF2B5EF4-FFF2-40B4-BE49-F238E27FC236}">
                <a16:creationId xmlns:a16="http://schemas.microsoft.com/office/drawing/2014/main" id="{C075B3A6-6DCD-467C-B3B9-D845AAA650CC}"/>
              </a:ext>
            </a:extLst>
          </p:cNvPr>
          <p:cNvSpPr>
            <a:spLocks noGrp="1"/>
          </p:cNvSpPr>
          <p:nvPr>
            <p:ph type="body" sz="quarter" idx="17" hasCustomPrompt="1"/>
          </p:nvPr>
        </p:nvSpPr>
        <p:spPr>
          <a:xfrm>
            <a:off x="450264" y="6347014"/>
            <a:ext cx="9060765" cy="233081"/>
          </a:xfrm>
        </p:spPr>
        <p:txBody>
          <a:bodyPr/>
          <a:lstStyle>
            <a:lvl1pPr marL="179155" indent="-179155">
              <a:defRPr sz="1398">
                <a:solidFill>
                  <a:schemeClr val="tx2"/>
                </a:solidFill>
              </a:defRPr>
            </a:lvl1pPr>
          </a:lstStyle>
          <a:p>
            <a:pPr lvl="0"/>
            <a:r>
              <a:rPr lang="de-DE"/>
              <a:t>Organisationseinheit oder Leistungsbereich</a:t>
            </a:r>
            <a:endParaRPr lang="de-CH"/>
          </a:p>
        </p:txBody>
      </p:sp>
    </p:spTree>
    <p:extLst>
      <p:ext uri="{BB962C8B-B14F-4D97-AF65-F5344CB8AC3E}">
        <p14:creationId xmlns:p14="http://schemas.microsoft.com/office/powerpoint/2010/main" val="1806612105"/>
      </p:ext>
    </p:extLst>
  </p:cSld>
  <p:clrMapOvr>
    <a:masterClrMapping/>
  </p:clrMapOvr>
  <p:extLst>
    <p:ext uri="{DCECCB84-F9BA-43D5-87BE-67443E8EF086}">
      <p15:sldGuideLst xmlns:p15="http://schemas.microsoft.com/office/powerpoint/2012/main">
        <p15:guide id="1" orient="horz" pos="280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Bild">
    <p:spTree>
      <p:nvGrpSpPr>
        <p:cNvPr id="1" name=""/>
        <p:cNvGrpSpPr/>
        <p:nvPr/>
      </p:nvGrpSpPr>
      <p:grpSpPr>
        <a:xfrm>
          <a:off x="0" y="0"/>
          <a:ext cx="0" cy="0"/>
          <a:chOff x="0" y="0"/>
          <a:chExt cx="0" cy="0"/>
        </a:xfrm>
      </p:grpSpPr>
      <p:sp>
        <p:nvSpPr>
          <p:cNvPr id="4" name="Foliennummernplatzhalter 2"/>
          <p:cNvSpPr>
            <a:spLocks noGrp="1"/>
          </p:cNvSpPr>
          <p:nvPr>
            <p:ph type="sldNum" sz="quarter" idx="10"/>
          </p:nvPr>
        </p:nvSpPr>
        <p:spPr/>
        <p:txBody>
          <a:bodyPr/>
          <a:lstStyle>
            <a:lvl1pPr>
              <a:defRPr/>
            </a:lvl1pPr>
          </a:lstStyle>
          <a:p>
            <a:pPr>
              <a:defRPr/>
            </a:pPr>
            <a:fld id="{9F0A35F2-7595-4779-9180-596D2E72BBB9}" type="slidenum">
              <a:rPr lang="de-CH"/>
              <a:pPr>
                <a:defRPr/>
              </a:pPr>
              <a:t>‹#›</a:t>
            </a:fld>
            <a:endParaRPr lang="de-CH"/>
          </a:p>
        </p:txBody>
      </p:sp>
      <p:sp>
        <p:nvSpPr>
          <p:cNvPr id="6" name="Inhaltsplatzhalter 5">
            <a:extLst>
              <a:ext uri="{FF2B5EF4-FFF2-40B4-BE49-F238E27FC236}">
                <a16:creationId xmlns:a16="http://schemas.microsoft.com/office/drawing/2014/main" id="{6A155BAD-5C25-40A7-8727-1B1E570D77EF}"/>
              </a:ext>
            </a:extLst>
          </p:cNvPr>
          <p:cNvSpPr>
            <a:spLocks noGrp="1"/>
          </p:cNvSpPr>
          <p:nvPr>
            <p:ph sz="quarter" idx="1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Titel 6">
            <a:extLst>
              <a:ext uri="{FF2B5EF4-FFF2-40B4-BE49-F238E27FC236}">
                <a16:creationId xmlns:a16="http://schemas.microsoft.com/office/drawing/2014/main" id="{DD617E98-5641-4B2D-A638-1322515D6625}"/>
              </a:ext>
            </a:extLst>
          </p:cNvPr>
          <p:cNvSpPr>
            <a:spLocks noGrp="1"/>
          </p:cNvSpPr>
          <p:nvPr>
            <p:ph type="title"/>
          </p:nvPr>
        </p:nvSpPr>
        <p:spPr/>
        <p:txBody>
          <a:bodyPr/>
          <a:lstStyle/>
          <a:p>
            <a:r>
              <a:rPr lang="de-DE"/>
              <a:t>Mastertitelformat bearbeiten</a:t>
            </a:r>
            <a:endParaRPr lang="de-CH"/>
          </a:p>
        </p:txBody>
      </p:sp>
    </p:spTree>
    <p:extLst>
      <p:ext uri="{BB962C8B-B14F-4D97-AF65-F5344CB8AC3E}">
        <p14:creationId xmlns:p14="http://schemas.microsoft.com/office/powerpoint/2010/main" val="4283949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Zwei Textfelder/Bilder">
    <p:spTree>
      <p:nvGrpSpPr>
        <p:cNvPr id="1" name=""/>
        <p:cNvGrpSpPr/>
        <p:nvPr/>
      </p:nvGrpSpPr>
      <p:grpSpPr>
        <a:xfrm>
          <a:off x="0" y="0"/>
          <a:ext cx="0" cy="0"/>
          <a:chOff x="0" y="0"/>
          <a:chExt cx="0" cy="0"/>
        </a:xfrm>
      </p:grpSpPr>
      <p:sp>
        <p:nvSpPr>
          <p:cNvPr id="15" name="Textplatzhalter 2"/>
          <p:cNvSpPr>
            <a:spLocks noGrp="1"/>
          </p:cNvSpPr>
          <p:nvPr>
            <p:ph type="body" idx="1"/>
          </p:nvPr>
        </p:nvSpPr>
        <p:spPr>
          <a:xfrm>
            <a:off x="450265" y="5399232"/>
            <a:ext cx="5500837" cy="720583"/>
          </a:xfrm>
          <a:prstGeom prst="rect">
            <a:avLst/>
          </a:prstGeom>
        </p:spPr>
        <p:txBody>
          <a:bodyPr lIns="0" rIns="0" anchor="t" anchorCtr="0"/>
          <a:lstStyle>
            <a:lvl1pPr marL="0" indent="0">
              <a:buNone/>
              <a:defRPr sz="1798" b="0" i="0">
                <a:solidFill>
                  <a:schemeClr val="tx1"/>
                </a:solidFill>
                <a:latin typeface="Lucida Sans"/>
                <a:cs typeface="Lucida Sans"/>
              </a:defRPr>
            </a:lvl1pPr>
            <a:lvl2pPr marL="456606" indent="0">
              <a:buNone/>
              <a:defRPr sz="1997" b="1"/>
            </a:lvl2pPr>
            <a:lvl3pPr marL="913211" indent="0">
              <a:buNone/>
              <a:defRPr sz="1798" b="1"/>
            </a:lvl3pPr>
            <a:lvl4pPr marL="1369817" indent="0">
              <a:buNone/>
              <a:defRPr sz="1598" b="1"/>
            </a:lvl4pPr>
            <a:lvl5pPr marL="1826423" indent="0">
              <a:buNone/>
              <a:defRPr sz="1598" b="1"/>
            </a:lvl5pPr>
            <a:lvl6pPr marL="2283028" indent="0">
              <a:buNone/>
              <a:defRPr sz="1598" b="1"/>
            </a:lvl6pPr>
            <a:lvl7pPr marL="2739634" indent="0">
              <a:buNone/>
              <a:defRPr sz="1598" b="1"/>
            </a:lvl7pPr>
            <a:lvl8pPr marL="3196239" indent="0">
              <a:buNone/>
              <a:defRPr sz="1598" b="1"/>
            </a:lvl8pPr>
            <a:lvl9pPr marL="3652845" indent="0">
              <a:buNone/>
              <a:defRPr sz="1598" b="1"/>
            </a:lvl9pPr>
          </a:lstStyle>
          <a:p>
            <a:pPr lvl="0"/>
            <a:r>
              <a:rPr lang="de-DE"/>
              <a:t>Mastertextformat bearbeiten</a:t>
            </a:r>
          </a:p>
        </p:txBody>
      </p:sp>
      <p:sp>
        <p:nvSpPr>
          <p:cNvPr id="14" name="Textplatzhalter 2"/>
          <p:cNvSpPr>
            <a:spLocks noGrp="1"/>
          </p:cNvSpPr>
          <p:nvPr>
            <p:ph type="body" idx="18"/>
          </p:nvPr>
        </p:nvSpPr>
        <p:spPr>
          <a:xfrm>
            <a:off x="6240899" y="5399232"/>
            <a:ext cx="5500837" cy="720583"/>
          </a:xfrm>
          <a:prstGeom prst="rect">
            <a:avLst/>
          </a:prstGeom>
        </p:spPr>
        <p:txBody>
          <a:bodyPr lIns="0" rIns="0" anchor="t" anchorCtr="0"/>
          <a:lstStyle>
            <a:lvl1pPr marL="0" indent="0">
              <a:buNone/>
              <a:defRPr sz="1798" b="0" i="0">
                <a:solidFill>
                  <a:schemeClr val="tx1"/>
                </a:solidFill>
                <a:latin typeface="Lucida Sans"/>
                <a:cs typeface="Lucida Sans"/>
              </a:defRPr>
            </a:lvl1pPr>
            <a:lvl2pPr marL="456606" indent="0">
              <a:buNone/>
              <a:defRPr sz="1997" b="1"/>
            </a:lvl2pPr>
            <a:lvl3pPr marL="913211" indent="0">
              <a:buNone/>
              <a:defRPr sz="1798" b="1"/>
            </a:lvl3pPr>
            <a:lvl4pPr marL="1369817" indent="0">
              <a:buNone/>
              <a:defRPr sz="1598" b="1"/>
            </a:lvl4pPr>
            <a:lvl5pPr marL="1826423" indent="0">
              <a:buNone/>
              <a:defRPr sz="1598" b="1"/>
            </a:lvl5pPr>
            <a:lvl6pPr marL="2283028" indent="0">
              <a:buNone/>
              <a:defRPr sz="1598" b="1"/>
            </a:lvl6pPr>
            <a:lvl7pPr marL="2739634" indent="0">
              <a:buNone/>
              <a:defRPr sz="1598" b="1"/>
            </a:lvl7pPr>
            <a:lvl8pPr marL="3196239" indent="0">
              <a:buNone/>
              <a:defRPr sz="1598" b="1"/>
            </a:lvl8pPr>
            <a:lvl9pPr marL="3652845" indent="0">
              <a:buNone/>
              <a:defRPr sz="1598" b="1"/>
            </a:lvl9pPr>
          </a:lstStyle>
          <a:p>
            <a:pPr lvl="0"/>
            <a:r>
              <a:rPr lang="de-DE"/>
              <a:t>Mastertextformat bearbeiten</a:t>
            </a:r>
          </a:p>
        </p:txBody>
      </p:sp>
      <p:sp>
        <p:nvSpPr>
          <p:cNvPr id="7" name="Foliennummernplatzhalter 2"/>
          <p:cNvSpPr>
            <a:spLocks noGrp="1"/>
          </p:cNvSpPr>
          <p:nvPr>
            <p:ph type="sldNum" sz="quarter" idx="19"/>
          </p:nvPr>
        </p:nvSpPr>
        <p:spPr/>
        <p:txBody>
          <a:bodyPr/>
          <a:lstStyle>
            <a:lvl1pPr>
              <a:defRPr/>
            </a:lvl1pPr>
          </a:lstStyle>
          <a:p>
            <a:pPr>
              <a:defRPr/>
            </a:pPr>
            <a:fld id="{853B21B8-EC19-437D-956C-B9E2193DE066}" type="slidenum">
              <a:rPr lang="de-CH"/>
              <a:pPr>
                <a:defRPr/>
              </a:pPr>
              <a:t>‹#›</a:t>
            </a:fld>
            <a:endParaRPr lang="de-CH"/>
          </a:p>
        </p:txBody>
      </p:sp>
      <p:sp>
        <p:nvSpPr>
          <p:cNvPr id="3" name="Inhaltsplatzhalter 2">
            <a:extLst>
              <a:ext uri="{FF2B5EF4-FFF2-40B4-BE49-F238E27FC236}">
                <a16:creationId xmlns:a16="http://schemas.microsoft.com/office/drawing/2014/main" id="{89BC0020-5A4E-4E7E-8112-8525C911ECC7}"/>
              </a:ext>
            </a:extLst>
          </p:cNvPr>
          <p:cNvSpPr>
            <a:spLocks noGrp="1"/>
          </p:cNvSpPr>
          <p:nvPr>
            <p:ph sz="quarter" idx="20"/>
          </p:nvPr>
        </p:nvSpPr>
        <p:spPr>
          <a:xfrm>
            <a:off x="450264" y="1376363"/>
            <a:ext cx="5501462" cy="40227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12" name="Inhaltsplatzhalter 2">
            <a:extLst>
              <a:ext uri="{FF2B5EF4-FFF2-40B4-BE49-F238E27FC236}">
                <a16:creationId xmlns:a16="http://schemas.microsoft.com/office/drawing/2014/main" id="{4935BA25-EBE1-4D7C-B30F-41097A42AEF3}"/>
              </a:ext>
            </a:extLst>
          </p:cNvPr>
          <p:cNvSpPr>
            <a:spLocks noGrp="1"/>
          </p:cNvSpPr>
          <p:nvPr>
            <p:ph sz="quarter" idx="21"/>
          </p:nvPr>
        </p:nvSpPr>
        <p:spPr>
          <a:xfrm>
            <a:off x="6240275" y="1376363"/>
            <a:ext cx="5501462" cy="40227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itel 3">
            <a:extLst>
              <a:ext uri="{FF2B5EF4-FFF2-40B4-BE49-F238E27FC236}">
                <a16:creationId xmlns:a16="http://schemas.microsoft.com/office/drawing/2014/main" id="{7617F79C-BB35-4B9B-9765-B5F521C89DF1}"/>
              </a:ext>
            </a:extLst>
          </p:cNvPr>
          <p:cNvSpPr>
            <a:spLocks noGrp="1"/>
          </p:cNvSpPr>
          <p:nvPr>
            <p:ph type="title"/>
          </p:nvPr>
        </p:nvSpPr>
        <p:spPr/>
        <p:txBody>
          <a:bodyPr/>
          <a:lstStyle/>
          <a:p>
            <a:r>
              <a:rPr lang="de-DE"/>
              <a:t>Mastertitelformat bearbeiten</a:t>
            </a:r>
            <a:endParaRPr lang="de-CH"/>
          </a:p>
        </p:txBody>
      </p:sp>
    </p:spTree>
    <p:extLst>
      <p:ext uri="{BB962C8B-B14F-4D97-AF65-F5344CB8AC3E}">
        <p14:creationId xmlns:p14="http://schemas.microsoft.com/office/powerpoint/2010/main" val="1663479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elfolie 2 (mit Bild dunkel)">
    <p:spTree>
      <p:nvGrpSpPr>
        <p:cNvPr id="1" name=""/>
        <p:cNvGrpSpPr/>
        <p:nvPr/>
      </p:nvGrpSpPr>
      <p:grpSpPr>
        <a:xfrm>
          <a:off x="0" y="0"/>
          <a:ext cx="0" cy="0"/>
          <a:chOff x="0" y="0"/>
          <a:chExt cx="0" cy="0"/>
        </a:xfrm>
      </p:grpSpPr>
      <p:sp>
        <p:nvSpPr>
          <p:cNvPr id="17" name="Bildplatzhalter 10">
            <a:extLst>
              <a:ext uri="{FF2B5EF4-FFF2-40B4-BE49-F238E27FC236}">
                <a16:creationId xmlns:a16="http://schemas.microsoft.com/office/drawing/2014/main" id="{034EF83C-B1FD-49FF-B648-E50C717A4176}"/>
              </a:ext>
            </a:extLst>
          </p:cNvPr>
          <p:cNvSpPr>
            <a:spLocks noGrp="1"/>
          </p:cNvSpPr>
          <p:nvPr>
            <p:ph type="pic" sz="quarter" idx="16"/>
          </p:nvPr>
        </p:nvSpPr>
        <p:spPr>
          <a:xfrm>
            <a:off x="0" y="0"/>
            <a:ext cx="12192000" cy="6858000"/>
          </a:xfrm>
          <a:prstGeom prst="rect">
            <a:avLst/>
          </a:prstGeom>
          <a:pattFill prst="lgCheck">
            <a:fgClr>
              <a:schemeClr val="bg1">
                <a:lumMod val="85000"/>
              </a:schemeClr>
            </a:fgClr>
            <a:bgClr>
              <a:schemeClr val="bg1"/>
            </a:bgClr>
          </a:pattFill>
        </p:spPr>
        <p:txBody>
          <a:bodyPr lIns="72000" tIns="684000" rIns="72000" bIns="72000" anchor="ctr"/>
          <a:lstStyle>
            <a:lvl1pPr marL="0" indent="0" algn="ctr">
              <a:buFontTx/>
              <a:buNone/>
              <a:defRPr sz="1398">
                <a:solidFill>
                  <a:schemeClr val="tx2"/>
                </a:solidFill>
              </a:defRPr>
            </a:lvl1pPr>
          </a:lstStyle>
          <a:p>
            <a:r>
              <a:rPr lang="de-DE"/>
              <a:t>Bild durch Klicken auf Symbol hinzufügen</a:t>
            </a:r>
            <a:endParaRPr lang="de-CH"/>
          </a:p>
        </p:txBody>
      </p:sp>
      <p:sp>
        <p:nvSpPr>
          <p:cNvPr id="15" name="Textplatzhalter 15">
            <a:extLst>
              <a:ext uri="{FF2B5EF4-FFF2-40B4-BE49-F238E27FC236}">
                <a16:creationId xmlns:a16="http://schemas.microsoft.com/office/drawing/2014/main" id="{16E4CDC4-4424-4700-993B-3839864CB1B4}"/>
              </a:ext>
            </a:extLst>
          </p:cNvPr>
          <p:cNvSpPr>
            <a:spLocks noGrp="1"/>
          </p:cNvSpPr>
          <p:nvPr>
            <p:ph type="body" sz="quarter" idx="17" hasCustomPrompt="1"/>
          </p:nvPr>
        </p:nvSpPr>
        <p:spPr>
          <a:xfrm>
            <a:off x="460197" y="3182956"/>
            <a:ext cx="9364739" cy="2054969"/>
          </a:xfrm>
          <a:blipFill>
            <a:blip r:embed="rId2"/>
            <a:stretch>
              <a:fillRect/>
            </a:stretch>
          </a:blipFill>
        </p:spPr>
        <p:txBody>
          <a:bodyPr/>
          <a:lstStyle>
            <a:lvl1pPr marL="0" indent="0">
              <a:buNone/>
              <a:defRPr sz="499">
                <a:solidFill>
                  <a:schemeClr val="bg1"/>
                </a:solidFill>
              </a:defRPr>
            </a:lvl1pPr>
          </a:lstStyle>
          <a:p>
            <a:pPr lvl="0"/>
            <a:r>
              <a:rPr lang="de-CH"/>
              <a:t>   </a:t>
            </a:r>
          </a:p>
        </p:txBody>
      </p:sp>
      <p:sp>
        <p:nvSpPr>
          <p:cNvPr id="12" name="Untertitel 2"/>
          <p:cNvSpPr>
            <a:spLocks noGrp="1"/>
          </p:cNvSpPr>
          <p:nvPr>
            <p:ph type="subTitle" idx="1"/>
          </p:nvPr>
        </p:nvSpPr>
        <p:spPr>
          <a:xfrm>
            <a:off x="592572" y="3973698"/>
            <a:ext cx="9045854" cy="862160"/>
          </a:xfrm>
          <a:prstGeom prst="rect">
            <a:avLst/>
          </a:prstGeom>
        </p:spPr>
        <p:txBody>
          <a:bodyPr lIns="0"/>
          <a:lstStyle>
            <a:lvl1pPr marL="0" indent="0" algn="l">
              <a:buNone/>
              <a:defRPr sz="1997">
                <a:solidFill>
                  <a:schemeClr val="tx2"/>
                </a:solidFill>
                <a:latin typeface="Lucida Sans"/>
                <a:cs typeface="Lucida Sans Unicode"/>
              </a:defRPr>
            </a:lvl1pPr>
            <a:lvl2pPr marL="456606" indent="0" algn="ctr">
              <a:buNone/>
              <a:defRPr>
                <a:solidFill>
                  <a:schemeClr val="tx1">
                    <a:tint val="75000"/>
                  </a:schemeClr>
                </a:solidFill>
              </a:defRPr>
            </a:lvl2pPr>
            <a:lvl3pPr marL="913211" indent="0" algn="ctr">
              <a:buNone/>
              <a:defRPr>
                <a:solidFill>
                  <a:schemeClr val="tx1">
                    <a:tint val="75000"/>
                  </a:schemeClr>
                </a:solidFill>
              </a:defRPr>
            </a:lvl3pPr>
            <a:lvl4pPr marL="1369817" indent="0" algn="ctr">
              <a:buNone/>
              <a:defRPr>
                <a:solidFill>
                  <a:schemeClr val="tx1">
                    <a:tint val="75000"/>
                  </a:schemeClr>
                </a:solidFill>
              </a:defRPr>
            </a:lvl4pPr>
            <a:lvl5pPr marL="1826423" indent="0" algn="ctr">
              <a:buNone/>
              <a:defRPr>
                <a:solidFill>
                  <a:schemeClr val="tx1">
                    <a:tint val="75000"/>
                  </a:schemeClr>
                </a:solidFill>
              </a:defRPr>
            </a:lvl5pPr>
            <a:lvl6pPr marL="2283028" indent="0" algn="ctr">
              <a:buNone/>
              <a:defRPr>
                <a:solidFill>
                  <a:schemeClr val="tx1">
                    <a:tint val="75000"/>
                  </a:schemeClr>
                </a:solidFill>
              </a:defRPr>
            </a:lvl6pPr>
            <a:lvl7pPr marL="2739634" indent="0" algn="ctr">
              <a:buNone/>
              <a:defRPr>
                <a:solidFill>
                  <a:schemeClr val="tx1">
                    <a:tint val="75000"/>
                  </a:schemeClr>
                </a:solidFill>
              </a:defRPr>
            </a:lvl7pPr>
            <a:lvl8pPr marL="3196239" indent="0" algn="ctr">
              <a:buNone/>
              <a:defRPr>
                <a:solidFill>
                  <a:schemeClr val="tx1">
                    <a:tint val="75000"/>
                  </a:schemeClr>
                </a:solidFill>
              </a:defRPr>
            </a:lvl8pPr>
            <a:lvl9pPr marL="3652845" indent="0" algn="ctr">
              <a:buNone/>
              <a:defRPr>
                <a:solidFill>
                  <a:schemeClr val="tx1">
                    <a:tint val="75000"/>
                  </a:schemeClr>
                </a:solidFill>
              </a:defRPr>
            </a:lvl9pPr>
          </a:lstStyle>
          <a:p>
            <a:r>
              <a:rPr lang="de-DE"/>
              <a:t>Master-Untertitelformat bearbeiten</a:t>
            </a:r>
          </a:p>
        </p:txBody>
      </p:sp>
      <p:sp>
        <p:nvSpPr>
          <p:cNvPr id="4" name="Titel 3">
            <a:extLst>
              <a:ext uri="{FF2B5EF4-FFF2-40B4-BE49-F238E27FC236}">
                <a16:creationId xmlns:a16="http://schemas.microsoft.com/office/drawing/2014/main" id="{E39DF830-F09E-4F9D-B580-79824EBBBCBB}"/>
              </a:ext>
            </a:extLst>
          </p:cNvPr>
          <p:cNvSpPr>
            <a:spLocks noGrp="1"/>
          </p:cNvSpPr>
          <p:nvPr>
            <p:ph type="title"/>
          </p:nvPr>
        </p:nvSpPr>
        <p:spPr>
          <a:xfrm>
            <a:off x="592572" y="3352801"/>
            <a:ext cx="9045854" cy="520192"/>
          </a:xfrm>
        </p:spPr>
        <p:txBody>
          <a:bodyPr/>
          <a:lstStyle>
            <a:lvl1pPr>
              <a:defRPr>
                <a:solidFill>
                  <a:schemeClr val="tx2"/>
                </a:solidFill>
              </a:defRPr>
            </a:lvl1pPr>
          </a:lstStyle>
          <a:p>
            <a:r>
              <a:rPr lang="de-DE"/>
              <a:t>Mastertitelformat bearbeiten</a:t>
            </a:r>
            <a:endParaRPr lang="de-CH"/>
          </a:p>
        </p:txBody>
      </p:sp>
      <p:sp>
        <p:nvSpPr>
          <p:cNvPr id="16" name="Textplatzhalter 15">
            <a:extLst>
              <a:ext uri="{FF2B5EF4-FFF2-40B4-BE49-F238E27FC236}">
                <a16:creationId xmlns:a16="http://schemas.microsoft.com/office/drawing/2014/main" id="{C0EE3DD9-895F-4EB2-9E74-C52ABBAEB720}"/>
              </a:ext>
            </a:extLst>
          </p:cNvPr>
          <p:cNvSpPr>
            <a:spLocks noGrp="1" noChangeAspect="1"/>
          </p:cNvSpPr>
          <p:nvPr>
            <p:ph type="body" sz="quarter" idx="15" hasCustomPrompt="1"/>
          </p:nvPr>
        </p:nvSpPr>
        <p:spPr>
          <a:xfrm>
            <a:off x="439695" y="317500"/>
            <a:ext cx="2550111" cy="879122"/>
          </a:xfrm>
          <a:blipFill>
            <a:blip r:embed="rId3"/>
            <a:stretch>
              <a:fillRect/>
            </a:stretch>
          </a:blipFill>
        </p:spPr>
        <p:txBody>
          <a:bodyPr/>
          <a:lstStyle>
            <a:lvl1pPr marL="0" indent="0">
              <a:buNone/>
              <a:defRPr sz="499">
                <a:solidFill>
                  <a:schemeClr val="bg1"/>
                </a:solidFill>
              </a:defRPr>
            </a:lvl1pPr>
          </a:lstStyle>
          <a:p>
            <a:pPr lvl="0"/>
            <a:r>
              <a:rPr lang="de-CH"/>
              <a:t>   </a:t>
            </a:r>
          </a:p>
        </p:txBody>
      </p:sp>
      <p:sp>
        <p:nvSpPr>
          <p:cNvPr id="8" name="Textplatzhalter 7">
            <a:extLst>
              <a:ext uri="{FF2B5EF4-FFF2-40B4-BE49-F238E27FC236}">
                <a16:creationId xmlns:a16="http://schemas.microsoft.com/office/drawing/2014/main" id="{BC73C925-6F67-41AD-8B48-77A6CAB23CC0}"/>
              </a:ext>
            </a:extLst>
          </p:cNvPr>
          <p:cNvSpPr>
            <a:spLocks noGrp="1"/>
          </p:cNvSpPr>
          <p:nvPr>
            <p:ph type="body" sz="quarter" idx="18" hasCustomPrompt="1"/>
          </p:nvPr>
        </p:nvSpPr>
        <p:spPr>
          <a:xfrm>
            <a:off x="592572" y="4889224"/>
            <a:ext cx="9045854" cy="233081"/>
          </a:xfrm>
        </p:spPr>
        <p:txBody>
          <a:bodyPr/>
          <a:lstStyle>
            <a:lvl1pPr marL="179155" indent="-179155">
              <a:defRPr sz="1398">
                <a:solidFill>
                  <a:schemeClr val="tx2"/>
                </a:solidFill>
              </a:defRPr>
            </a:lvl1pPr>
          </a:lstStyle>
          <a:p>
            <a:pPr lvl="0"/>
            <a:r>
              <a:rPr lang="de-DE"/>
              <a:t>Organisationseinheit oder Leistungsbereich</a:t>
            </a:r>
            <a:endParaRPr lang="de-CH"/>
          </a:p>
        </p:txBody>
      </p:sp>
    </p:spTree>
    <p:extLst>
      <p:ext uri="{BB962C8B-B14F-4D97-AF65-F5344CB8AC3E}">
        <p14:creationId xmlns:p14="http://schemas.microsoft.com/office/powerpoint/2010/main" val="2112468426"/>
      </p:ext>
    </p:extLst>
  </p:cSld>
  <p:clrMapOvr>
    <a:masterClrMapping/>
  </p:clrMapOvr>
  <p:extLst>
    <p:ext uri="{DCECCB84-F9BA-43D5-87BE-67443E8EF086}">
      <p15:sldGuideLst xmlns:p15="http://schemas.microsoft.com/office/powerpoint/2012/main">
        <p15:guide id="1" orient="horz" pos="280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C43F7-DD3A-B146-B357-B74842131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1A0B24-AE70-2DA0-B39E-B210CD1635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D00724-8270-F1F3-5F13-D86B5CDC485E}"/>
              </a:ext>
            </a:extLst>
          </p:cNvPr>
          <p:cNvSpPr>
            <a:spLocks noGrp="1"/>
          </p:cNvSpPr>
          <p:nvPr>
            <p:ph type="dt" sz="half" idx="10"/>
          </p:nvPr>
        </p:nvSpPr>
        <p:spPr/>
        <p:txBody>
          <a:bodyPr/>
          <a:lstStyle/>
          <a:p>
            <a:fld id="{8600908E-E0F9-B043-BFC8-082D698D0FF1}" type="datetimeFigureOut">
              <a:rPr lang="en-US" smtClean="0"/>
              <a:t>9/6/24</a:t>
            </a:fld>
            <a:endParaRPr lang="en-US"/>
          </a:p>
        </p:txBody>
      </p:sp>
      <p:sp>
        <p:nvSpPr>
          <p:cNvPr id="5" name="Footer Placeholder 4">
            <a:extLst>
              <a:ext uri="{FF2B5EF4-FFF2-40B4-BE49-F238E27FC236}">
                <a16:creationId xmlns:a16="http://schemas.microsoft.com/office/drawing/2014/main" id="{484F70CA-5D1D-BA9E-CE51-2C7EB9C20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1BB0E-F549-1151-57C6-D5AF60416E68}"/>
              </a:ext>
            </a:extLst>
          </p:cNvPr>
          <p:cNvSpPr>
            <a:spLocks noGrp="1"/>
          </p:cNvSpPr>
          <p:nvPr>
            <p:ph type="sldNum" sz="quarter" idx="12"/>
          </p:nvPr>
        </p:nvSpPr>
        <p:spPr/>
        <p:txBody>
          <a:bodyPr/>
          <a:lstStyle/>
          <a:p>
            <a:fld id="{31B5879C-8E0C-1949-BDD3-ABD6C639110E}" type="slidenum">
              <a:rPr lang="en-US" smtClean="0"/>
              <a:t>‹#›</a:t>
            </a:fld>
            <a:endParaRPr lang="en-US"/>
          </a:p>
        </p:txBody>
      </p:sp>
    </p:spTree>
    <p:extLst>
      <p:ext uri="{BB962C8B-B14F-4D97-AF65-F5344CB8AC3E}">
        <p14:creationId xmlns:p14="http://schemas.microsoft.com/office/powerpoint/2010/main" val="4090330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6388-36BB-CF70-CAA2-8BB87AF52E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490C90-A075-FB2D-D8C5-1781DE0FCF2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16792F-561E-D735-B580-821B5800B3B5}"/>
              </a:ext>
            </a:extLst>
          </p:cNvPr>
          <p:cNvSpPr>
            <a:spLocks noGrp="1"/>
          </p:cNvSpPr>
          <p:nvPr>
            <p:ph type="dt" sz="half" idx="10"/>
          </p:nvPr>
        </p:nvSpPr>
        <p:spPr/>
        <p:txBody>
          <a:bodyPr/>
          <a:lstStyle/>
          <a:p>
            <a:fld id="{8600908E-E0F9-B043-BFC8-082D698D0FF1}" type="datetimeFigureOut">
              <a:rPr lang="en-US" smtClean="0"/>
              <a:t>9/6/24</a:t>
            </a:fld>
            <a:endParaRPr lang="en-US"/>
          </a:p>
        </p:txBody>
      </p:sp>
      <p:sp>
        <p:nvSpPr>
          <p:cNvPr id="5" name="Footer Placeholder 4">
            <a:extLst>
              <a:ext uri="{FF2B5EF4-FFF2-40B4-BE49-F238E27FC236}">
                <a16:creationId xmlns:a16="http://schemas.microsoft.com/office/drawing/2014/main" id="{97621DF2-49E3-1A7A-9F8E-C30826578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D01985-3639-C301-34B1-E9659DC22890}"/>
              </a:ext>
            </a:extLst>
          </p:cNvPr>
          <p:cNvSpPr>
            <a:spLocks noGrp="1"/>
          </p:cNvSpPr>
          <p:nvPr>
            <p:ph type="sldNum" sz="quarter" idx="12"/>
          </p:nvPr>
        </p:nvSpPr>
        <p:spPr/>
        <p:txBody>
          <a:bodyPr/>
          <a:lstStyle/>
          <a:p>
            <a:fld id="{31B5879C-8E0C-1949-BDD3-ABD6C639110E}" type="slidenum">
              <a:rPr lang="en-US" smtClean="0"/>
              <a:t>‹#›</a:t>
            </a:fld>
            <a:endParaRPr lang="en-US"/>
          </a:p>
        </p:txBody>
      </p:sp>
    </p:spTree>
    <p:extLst>
      <p:ext uri="{BB962C8B-B14F-4D97-AF65-F5344CB8AC3E}">
        <p14:creationId xmlns:p14="http://schemas.microsoft.com/office/powerpoint/2010/main" val="226977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9B4F-33FB-7E28-3358-616E203E69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99E58-74B1-4C7F-EA9A-4CBAA1258E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2B8F75-E0F3-F6EB-2B3D-FA01962B88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864C28-3F53-D420-8159-E5DFEB5B9F8A}"/>
              </a:ext>
            </a:extLst>
          </p:cNvPr>
          <p:cNvSpPr>
            <a:spLocks noGrp="1"/>
          </p:cNvSpPr>
          <p:nvPr>
            <p:ph type="dt" sz="half" idx="10"/>
          </p:nvPr>
        </p:nvSpPr>
        <p:spPr/>
        <p:txBody>
          <a:bodyPr/>
          <a:lstStyle/>
          <a:p>
            <a:fld id="{8600908E-E0F9-B043-BFC8-082D698D0FF1}" type="datetimeFigureOut">
              <a:rPr lang="en-US" smtClean="0"/>
              <a:t>9/6/24</a:t>
            </a:fld>
            <a:endParaRPr lang="en-US"/>
          </a:p>
        </p:txBody>
      </p:sp>
      <p:sp>
        <p:nvSpPr>
          <p:cNvPr id="6" name="Footer Placeholder 5">
            <a:extLst>
              <a:ext uri="{FF2B5EF4-FFF2-40B4-BE49-F238E27FC236}">
                <a16:creationId xmlns:a16="http://schemas.microsoft.com/office/drawing/2014/main" id="{74BB669B-58F0-DA5A-FEF7-2CE7A7ADBB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E1070C-F536-4E1F-8A1F-23B4D8A501D6}"/>
              </a:ext>
            </a:extLst>
          </p:cNvPr>
          <p:cNvSpPr>
            <a:spLocks noGrp="1"/>
          </p:cNvSpPr>
          <p:nvPr>
            <p:ph type="sldNum" sz="quarter" idx="12"/>
          </p:nvPr>
        </p:nvSpPr>
        <p:spPr/>
        <p:txBody>
          <a:bodyPr/>
          <a:lstStyle/>
          <a:p>
            <a:fld id="{31B5879C-8E0C-1949-BDD3-ABD6C639110E}" type="slidenum">
              <a:rPr lang="en-US" smtClean="0"/>
              <a:t>‹#›</a:t>
            </a:fld>
            <a:endParaRPr lang="en-US"/>
          </a:p>
        </p:txBody>
      </p:sp>
    </p:spTree>
    <p:extLst>
      <p:ext uri="{BB962C8B-B14F-4D97-AF65-F5344CB8AC3E}">
        <p14:creationId xmlns:p14="http://schemas.microsoft.com/office/powerpoint/2010/main" val="855244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8153-E614-4557-374F-06A30E8990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397E29-1C2B-381D-10D7-AB1DCEA023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03381-5A98-26A2-CFA2-0C7D32E8CE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099CA0-8ACA-55A3-BBC5-5BDE3FA883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BBA18E-E297-F9B1-E48E-FC2C55FA25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3E9A19-F92A-2F81-0B79-359B97DE5070}"/>
              </a:ext>
            </a:extLst>
          </p:cNvPr>
          <p:cNvSpPr>
            <a:spLocks noGrp="1"/>
          </p:cNvSpPr>
          <p:nvPr>
            <p:ph type="dt" sz="half" idx="10"/>
          </p:nvPr>
        </p:nvSpPr>
        <p:spPr/>
        <p:txBody>
          <a:bodyPr/>
          <a:lstStyle/>
          <a:p>
            <a:fld id="{8600908E-E0F9-B043-BFC8-082D698D0FF1}" type="datetimeFigureOut">
              <a:rPr lang="en-US" smtClean="0"/>
              <a:t>9/6/24</a:t>
            </a:fld>
            <a:endParaRPr lang="en-US"/>
          </a:p>
        </p:txBody>
      </p:sp>
      <p:sp>
        <p:nvSpPr>
          <p:cNvPr id="8" name="Footer Placeholder 7">
            <a:extLst>
              <a:ext uri="{FF2B5EF4-FFF2-40B4-BE49-F238E27FC236}">
                <a16:creationId xmlns:a16="http://schemas.microsoft.com/office/drawing/2014/main" id="{4CE344F9-7C03-6712-D18D-1478729807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7E12A0-7041-3C4B-B89F-38CAABAD160A}"/>
              </a:ext>
            </a:extLst>
          </p:cNvPr>
          <p:cNvSpPr>
            <a:spLocks noGrp="1"/>
          </p:cNvSpPr>
          <p:nvPr>
            <p:ph type="sldNum" sz="quarter" idx="12"/>
          </p:nvPr>
        </p:nvSpPr>
        <p:spPr/>
        <p:txBody>
          <a:bodyPr/>
          <a:lstStyle/>
          <a:p>
            <a:fld id="{31B5879C-8E0C-1949-BDD3-ABD6C639110E}" type="slidenum">
              <a:rPr lang="en-US" smtClean="0"/>
              <a:t>‹#›</a:t>
            </a:fld>
            <a:endParaRPr lang="en-US"/>
          </a:p>
        </p:txBody>
      </p:sp>
    </p:spTree>
    <p:extLst>
      <p:ext uri="{BB962C8B-B14F-4D97-AF65-F5344CB8AC3E}">
        <p14:creationId xmlns:p14="http://schemas.microsoft.com/office/powerpoint/2010/main" val="1318286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F604-8E10-A644-A950-C723027984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0F1A22-304E-BD7C-0B9B-A8B36090F497}"/>
              </a:ext>
            </a:extLst>
          </p:cNvPr>
          <p:cNvSpPr>
            <a:spLocks noGrp="1"/>
          </p:cNvSpPr>
          <p:nvPr>
            <p:ph type="dt" sz="half" idx="10"/>
          </p:nvPr>
        </p:nvSpPr>
        <p:spPr/>
        <p:txBody>
          <a:bodyPr/>
          <a:lstStyle/>
          <a:p>
            <a:fld id="{8600908E-E0F9-B043-BFC8-082D698D0FF1}" type="datetimeFigureOut">
              <a:rPr lang="en-US" smtClean="0"/>
              <a:t>9/6/24</a:t>
            </a:fld>
            <a:endParaRPr lang="en-US"/>
          </a:p>
        </p:txBody>
      </p:sp>
      <p:sp>
        <p:nvSpPr>
          <p:cNvPr id="4" name="Footer Placeholder 3">
            <a:extLst>
              <a:ext uri="{FF2B5EF4-FFF2-40B4-BE49-F238E27FC236}">
                <a16:creationId xmlns:a16="http://schemas.microsoft.com/office/drawing/2014/main" id="{16B10B79-85F4-28C4-23A9-A30E1F2171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88B807-F287-781E-AE8B-6FF45B184E01}"/>
              </a:ext>
            </a:extLst>
          </p:cNvPr>
          <p:cNvSpPr>
            <a:spLocks noGrp="1"/>
          </p:cNvSpPr>
          <p:nvPr>
            <p:ph type="sldNum" sz="quarter" idx="12"/>
          </p:nvPr>
        </p:nvSpPr>
        <p:spPr/>
        <p:txBody>
          <a:bodyPr/>
          <a:lstStyle/>
          <a:p>
            <a:fld id="{31B5879C-8E0C-1949-BDD3-ABD6C639110E}" type="slidenum">
              <a:rPr lang="en-US" smtClean="0"/>
              <a:t>‹#›</a:t>
            </a:fld>
            <a:endParaRPr lang="en-US"/>
          </a:p>
        </p:txBody>
      </p:sp>
    </p:spTree>
    <p:extLst>
      <p:ext uri="{BB962C8B-B14F-4D97-AF65-F5344CB8AC3E}">
        <p14:creationId xmlns:p14="http://schemas.microsoft.com/office/powerpoint/2010/main" val="1497115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19A975-E4CB-052B-BA99-F73F664ECC38}"/>
              </a:ext>
            </a:extLst>
          </p:cNvPr>
          <p:cNvSpPr>
            <a:spLocks noGrp="1"/>
          </p:cNvSpPr>
          <p:nvPr>
            <p:ph type="dt" sz="half" idx="10"/>
          </p:nvPr>
        </p:nvSpPr>
        <p:spPr/>
        <p:txBody>
          <a:bodyPr/>
          <a:lstStyle/>
          <a:p>
            <a:fld id="{8600908E-E0F9-B043-BFC8-082D698D0FF1}" type="datetimeFigureOut">
              <a:rPr lang="en-US" smtClean="0"/>
              <a:t>9/6/24</a:t>
            </a:fld>
            <a:endParaRPr lang="en-US"/>
          </a:p>
        </p:txBody>
      </p:sp>
      <p:sp>
        <p:nvSpPr>
          <p:cNvPr id="3" name="Footer Placeholder 2">
            <a:extLst>
              <a:ext uri="{FF2B5EF4-FFF2-40B4-BE49-F238E27FC236}">
                <a16:creationId xmlns:a16="http://schemas.microsoft.com/office/drawing/2014/main" id="{FEBE792C-5107-974D-CBD9-B276A111F2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4811F4-86AB-086C-8487-AD3906B18A4A}"/>
              </a:ext>
            </a:extLst>
          </p:cNvPr>
          <p:cNvSpPr>
            <a:spLocks noGrp="1"/>
          </p:cNvSpPr>
          <p:nvPr>
            <p:ph type="sldNum" sz="quarter" idx="12"/>
          </p:nvPr>
        </p:nvSpPr>
        <p:spPr/>
        <p:txBody>
          <a:bodyPr/>
          <a:lstStyle/>
          <a:p>
            <a:fld id="{31B5879C-8E0C-1949-BDD3-ABD6C639110E}" type="slidenum">
              <a:rPr lang="en-US" smtClean="0"/>
              <a:t>‹#›</a:t>
            </a:fld>
            <a:endParaRPr lang="en-US"/>
          </a:p>
        </p:txBody>
      </p:sp>
    </p:spTree>
    <p:extLst>
      <p:ext uri="{BB962C8B-B14F-4D97-AF65-F5344CB8AC3E}">
        <p14:creationId xmlns:p14="http://schemas.microsoft.com/office/powerpoint/2010/main" val="175160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3130-8387-88FA-45D0-2C31A0851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418605-FDA5-854D-A0FB-BA08C5FB41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ABA661-3691-3086-E800-6EE023456E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01DDAD-577B-A647-B733-5FB9D0CC2A84}"/>
              </a:ext>
            </a:extLst>
          </p:cNvPr>
          <p:cNvSpPr>
            <a:spLocks noGrp="1"/>
          </p:cNvSpPr>
          <p:nvPr>
            <p:ph type="dt" sz="half" idx="10"/>
          </p:nvPr>
        </p:nvSpPr>
        <p:spPr/>
        <p:txBody>
          <a:bodyPr/>
          <a:lstStyle/>
          <a:p>
            <a:fld id="{8600908E-E0F9-B043-BFC8-082D698D0FF1}" type="datetimeFigureOut">
              <a:rPr lang="en-US" smtClean="0"/>
              <a:t>9/6/24</a:t>
            </a:fld>
            <a:endParaRPr lang="en-US"/>
          </a:p>
        </p:txBody>
      </p:sp>
      <p:sp>
        <p:nvSpPr>
          <p:cNvPr id="6" name="Footer Placeholder 5">
            <a:extLst>
              <a:ext uri="{FF2B5EF4-FFF2-40B4-BE49-F238E27FC236}">
                <a16:creationId xmlns:a16="http://schemas.microsoft.com/office/drawing/2014/main" id="{F68DBE73-6C46-A8DE-F23F-D3DCFB86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6DD786-151D-3CB8-546C-77A7646FAFDC}"/>
              </a:ext>
            </a:extLst>
          </p:cNvPr>
          <p:cNvSpPr>
            <a:spLocks noGrp="1"/>
          </p:cNvSpPr>
          <p:nvPr>
            <p:ph type="sldNum" sz="quarter" idx="12"/>
          </p:nvPr>
        </p:nvSpPr>
        <p:spPr/>
        <p:txBody>
          <a:bodyPr/>
          <a:lstStyle/>
          <a:p>
            <a:fld id="{31B5879C-8E0C-1949-BDD3-ABD6C639110E}" type="slidenum">
              <a:rPr lang="en-US" smtClean="0"/>
              <a:t>‹#›</a:t>
            </a:fld>
            <a:endParaRPr lang="en-US"/>
          </a:p>
        </p:txBody>
      </p:sp>
    </p:spTree>
    <p:extLst>
      <p:ext uri="{BB962C8B-B14F-4D97-AF65-F5344CB8AC3E}">
        <p14:creationId xmlns:p14="http://schemas.microsoft.com/office/powerpoint/2010/main" val="2529921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6407-B3BE-9B3B-2070-618747BD4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BD5385-EC80-A5EB-6FDE-46CB670B83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7FF617-A6D0-07DF-74B5-DE26A64549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5B79A1-CE32-A20B-CA05-8114F601F7E5}"/>
              </a:ext>
            </a:extLst>
          </p:cNvPr>
          <p:cNvSpPr>
            <a:spLocks noGrp="1"/>
          </p:cNvSpPr>
          <p:nvPr>
            <p:ph type="dt" sz="half" idx="10"/>
          </p:nvPr>
        </p:nvSpPr>
        <p:spPr/>
        <p:txBody>
          <a:bodyPr/>
          <a:lstStyle/>
          <a:p>
            <a:fld id="{8600908E-E0F9-B043-BFC8-082D698D0FF1}" type="datetimeFigureOut">
              <a:rPr lang="en-US" smtClean="0"/>
              <a:t>9/6/24</a:t>
            </a:fld>
            <a:endParaRPr lang="en-US"/>
          </a:p>
        </p:txBody>
      </p:sp>
      <p:sp>
        <p:nvSpPr>
          <p:cNvPr id="6" name="Footer Placeholder 5">
            <a:extLst>
              <a:ext uri="{FF2B5EF4-FFF2-40B4-BE49-F238E27FC236}">
                <a16:creationId xmlns:a16="http://schemas.microsoft.com/office/drawing/2014/main" id="{EC7787D1-B5CA-C587-2DCB-9C03F20AAD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EDD2CB-1EA5-5C88-2474-9A00FA9E05E4}"/>
              </a:ext>
            </a:extLst>
          </p:cNvPr>
          <p:cNvSpPr>
            <a:spLocks noGrp="1"/>
          </p:cNvSpPr>
          <p:nvPr>
            <p:ph type="sldNum" sz="quarter" idx="12"/>
          </p:nvPr>
        </p:nvSpPr>
        <p:spPr/>
        <p:txBody>
          <a:bodyPr/>
          <a:lstStyle/>
          <a:p>
            <a:fld id="{31B5879C-8E0C-1949-BDD3-ABD6C639110E}" type="slidenum">
              <a:rPr lang="en-US" smtClean="0"/>
              <a:t>‹#›</a:t>
            </a:fld>
            <a:endParaRPr lang="en-US"/>
          </a:p>
        </p:txBody>
      </p:sp>
    </p:spTree>
    <p:extLst>
      <p:ext uri="{BB962C8B-B14F-4D97-AF65-F5344CB8AC3E}">
        <p14:creationId xmlns:p14="http://schemas.microsoft.com/office/powerpoint/2010/main" val="2914892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DB67FD-1F3E-D0EB-9058-93AD8F6B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9AD059-5CD7-4B9A-1215-54080E026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B1AFBA-E4AE-D9D9-CFEC-FAC9E4F30B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600908E-E0F9-B043-BFC8-082D698D0FF1}" type="datetimeFigureOut">
              <a:rPr lang="en-US" smtClean="0"/>
              <a:t>9/6/24</a:t>
            </a:fld>
            <a:endParaRPr lang="en-US"/>
          </a:p>
        </p:txBody>
      </p:sp>
      <p:sp>
        <p:nvSpPr>
          <p:cNvPr id="5" name="Footer Placeholder 4">
            <a:extLst>
              <a:ext uri="{FF2B5EF4-FFF2-40B4-BE49-F238E27FC236}">
                <a16:creationId xmlns:a16="http://schemas.microsoft.com/office/drawing/2014/main" id="{66CAA463-50B7-8F7D-FD76-E1F359C091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2E5E1B4-1735-4270-1916-A6FE8380EE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B5879C-8E0C-1949-BDD3-ABD6C639110E}" type="slidenum">
              <a:rPr lang="en-US" smtClean="0"/>
              <a:t>‹#›</a:t>
            </a:fld>
            <a:endParaRPr lang="en-US"/>
          </a:p>
        </p:txBody>
      </p:sp>
    </p:spTree>
    <p:extLst>
      <p:ext uri="{BB962C8B-B14F-4D97-AF65-F5344CB8AC3E}">
        <p14:creationId xmlns:p14="http://schemas.microsoft.com/office/powerpoint/2010/main" val="351455467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2.sv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48.svg"/><Relationship Id="rId4" Type="http://schemas.openxmlformats.org/officeDocument/2006/relationships/image" Target="../media/image44.sv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56.sv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56.sv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56.sv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56.sv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4.xml"/><Relationship Id="rId5" Type="http://schemas.openxmlformats.org/officeDocument/2006/relationships/image" Target="../media/image60.sv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hyperlink" Target="https://virtuelleakademie.ch/" TargetMode="External"/><Relationship Id="rId7" Type="http://schemas.openxmlformats.org/officeDocument/2006/relationships/hyperlink" Target="https://virtuelleakademie.github.io/promptly-literate/pages/about.html"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hyperlink" Target="https://www.societybyte.swiss/" TargetMode="External"/><Relationship Id="rId5" Type="http://schemas.openxmlformats.org/officeDocument/2006/relationships/hyperlink" Target="https://bildung6.github.io/bildung6/projekt/" TargetMode="External"/><Relationship Id="rId4" Type="http://schemas.openxmlformats.org/officeDocument/2006/relationships/hyperlink" Target="https://virtuelleakademie.ch/knowledge-bas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platzhalter 17">
            <a:extLst>
              <a:ext uri="{FF2B5EF4-FFF2-40B4-BE49-F238E27FC236}">
                <a16:creationId xmlns:a16="http://schemas.microsoft.com/office/drawing/2014/main" id="{EDC24167-C86F-4F08-B3BB-7CEDC8B0413A}"/>
              </a:ext>
            </a:extLst>
          </p:cNvPr>
          <p:cNvSpPr>
            <a:spLocks noGrp="1"/>
          </p:cNvSpPr>
          <p:nvPr>
            <p:ph type="body" sz="quarter" idx="15"/>
          </p:nvPr>
        </p:nvSpPr>
        <p:spPr/>
        <p:txBody>
          <a:bodyPr/>
          <a:lstStyle/>
          <a:p>
            <a:r>
              <a:rPr lang="de-CH"/>
              <a:t> </a:t>
            </a:r>
          </a:p>
        </p:txBody>
      </p:sp>
      <p:sp>
        <p:nvSpPr>
          <p:cNvPr id="17" name="Untertitel 16">
            <a:extLst>
              <a:ext uri="{FF2B5EF4-FFF2-40B4-BE49-F238E27FC236}">
                <a16:creationId xmlns:a16="http://schemas.microsoft.com/office/drawing/2014/main" id="{08C49EA0-B895-4221-B765-777FB921031E}"/>
              </a:ext>
            </a:extLst>
          </p:cNvPr>
          <p:cNvSpPr>
            <a:spLocks noGrp="1"/>
          </p:cNvSpPr>
          <p:nvPr>
            <p:ph type="subTitle" idx="1"/>
          </p:nvPr>
        </p:nvSpPr>
        <p:spPr/>
        <p:txBody>
          <a:bodyPr>
            <a:normAutofit lnSpcReduction="10000"/>
          </a:bodyPr>
          <a:lstStyle/>
          <a:p>
            <a:r>
              <a:rPr lang="de-CH" dirty="0"/>
              <a:t>Dr. Andrew Ellis </a:t>
            </a:r>
          </a:p>
          <a:p>
            <a:r>
              <a:rPr lang="de-CH" dirty="0"/>
              <a:t>Virtuelle Akademie</a:t>
            </a:r>
          </a:p>
        </p:txBody>
      </p:sp>
      <p:sp>
        <p:nvSpPr>
          <p:cNvPr id="16" name="Titel 15">
            <a:extLst>
              <a:ext uri="{FF2B5EF4-FFF2-40B4-BE49-F238E27FC236}">
                <a16:creationId xmlns:a16="http://schemas.microsoft.com/office/drawing/2014/main" id="{C6C8A689-2479-4E8F-8348-213A550E89FB}"/>
              </a:ext>
            </a:extLst>
          </p:cNvPr>
          <p:cNvSpPr>
            <a:spLocks noGrp="1"/>
          </p:cNvSpPr>
          <p:nvPr>
            <p:ph type="title"/>
          </p:nvPr>
        </p:nvSpPr>
        <p:spPr>
          <a:xfrm>
            <a:off x="442610" y="3510024"/>
            <a:ext cx="11291472" cy="514636"/>
          </a:xfrm>
        </p:spPr>
        <p:txBody>
          <a:bodyPr>
            <a:normAutofit fontScale="90000"/>
          </a:bodyPr>
          <a:lstStyle/>
          <a:p>
            <a:r>
              <a:rPr lang="de-CH" dirty="0"/>
              <a:t>Künstliche Intelligenz in Pflegepraxis und Berufsbildung</a:t>
            </a:r>
            <a:br>
              <a:rPr lang="de-CH" dirty="0"/>
            </a:br>
            <a:endParaRPr lang="de-CH" dirty="0"/>
          </a:p>
        </p:txBody>
      </p:sp>
      <p:sp>
        <p:nvSpPr>
          <p:cNvPr id="7" name="Textplatzhalter 6">
            <a:extLst>
              <a:ext uri="{FF2B5EF4-FFF2-40B4-BE49-F238E27FC236}">
                <a16:creationId xmlns:a16="http://schemas.microsoft.com/office/drawing/2014/main" id="{DACCCE10-2F7E-42D9-9004-C70B93EFF3A1}"/>
              </a:ext>
            </a:extLst>
          </p:cNvPr>
          <p:cNvSpPr>
            <a:spLocks noGrp="1"/>
          </p:cNvSpPr>
          <p:nvPr>
            <p:ph type="body" sz="quarter" idx="17"/>
          </p:nvPr>
        </p:nvSpPr>
        <p:spPr/>
        <p:txBody>
          <a:bodyPr>
            <a:normAutofit fontScale="85000" lnSpcReduction="20000"/>
          </a:bodyPr>
          <a:lstStyle/>
          <a:p>
            <a:r>
              <a:rPr lang="de-CH"/>
              <a:t>BFH Vizerektorat Lehre - Virtuelle Akademie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A8224-4300-8588-9949-95367D1287C3}"/>
              </a:ext>
            </a:extLst>
          </p:cNvPr>
          <p:cNvSpPr>
            <a:spLocks noGrp="1"/>
          </p:cNvSpPr>
          <p:nvPr>
            <p:ph type="sldNum" sz="quarter" idx="10"/>
          </p:nvPr>
        </p:nvSpPr>
        <p:spPr/>
        <p:txBody>
          <a:bodyPr/>
          <a:lstStyle/>
          <a:p>
            <a:pPr>
              <a:defRPr/>
            </a:pPr>
            <a:fld id="{9F0A35F2-7595-4779-9180-596D2E72BBB9}" type="slidenum">
              <a:rPr lang="de-CH" smtClean="0"/>
              <a:pPr>
                <a:defRPr/>
              </a:pPr>
              <a:t>10</a:t>
            </a:fld>
            <a:endParaRPr lang="de-CH"/>
          </a:p>
        </p:txBody>
      </p:sp>
      <p:sp>
        <p:nvSpPr>
          <p:cNvPr id="4" name="Title 3">
            <a:extLst>
              <a:ext uri="{FF2B5EF4-FFF2-40B4-BE49-F238E27FC236}">
                <a16:creationId xmlns:a16="http://schemas.microsoft.com/office/drawing/2014/main" id="{B35ECFFB-41DE-7EB2-7431-31204CB3BA99}"/>
              </a:ext>
            </a:extLst>
          </p:cNvPr>
          <p:cNvSpPr>
            <a:spLocks noGrp="1"/>
          </p:cNvSpPr>
          <p:nvPr>
            <p:ph type="title"/>
          </p:nvPr>
        </p:nvSpPr>
        <p:spPr/>
        <p:txBody>
          <a:bodyPr/>
          <a:lstStyle/>
          <a:p>
            <a:r>
              <a:rPr lang="de-CH" dirty="0"/>
              <a:t>Ein LLM wird trainiert, Dialoge zu führen und keinen «schlechten» Inhalt zu produzieren</a:t>
            </a:r>
          </a:p>
        </p:txBody>
      </p:sp>
      <p:sp>
        <p:nvSpPr>
          <p:cNvPr id="6" name="TextBox 5">
            <a:extLst>
              <a:ext uri="{FF2B5EF4-FFF2-40B4-BE49-F238E27FC236}">
                <a16:creationId xmlns:a16="http://schemas.microsoft.com/office/drawing/2014/main" id="{51005EB4-CE78-3539-61CD-3FCC11988E68}"/>
              </a:ext>
            </a:extLst>
          </p:cNvPr>
          <p:cNvSpPr txBox="1"/>
          <p:nvPr/>
        </p:nvSpPr>
        <p:spPr>
          <a:xfrm>
            <a:off x="365145" y="6547521"/>
            <a:ext cx="7918983" cy="261270"/>
          </a:xfrm>
          <a:prstGeom prst="rect">
            <a:avLst/>
          </a:prstGeom>
          <a:noFill/>
        </p:spPr>
        <p:txBody>
          <a:bodyPr wrap="square" rtlCol="0">
            <a:spAutoFit/>
          </a:bodyPr>
          <a:lstStyle/>
          <a:p>
            <a:pPr algn="l"/>
            <a:r>
              <a:rPr lang="de-CH" sz="1099" dirty="0">
                <a:solidFill>
                  <a:schemeClr val="tx1">
                    <a:lumMod val="50000"/>
                    <a:lumOff val="50000"/>
                  </a:schemeClr>
                </a:solidFill>
              </a:rPr>
              <a:t>Bildquelle: https://</a:t>
            </a:r>
            <a:r>
              <a:rPr lang="de-CH" sz="1099" dirty="0" err="1">
                <a:solidFill>
                  <a:schemeClr val="tx1">
                    <a:lumMod val="50000"/>
                    <a:lumOff val="50000"/>
                  </a:schemeClr>
                </a:solidFill>
              </a:rPr>
              <a:t>virtuelleakademie.github.io</a:t>
            </a:r>
            <a:r>
              <a:rPr lang="de-CH" sz="1099" dirty="0">
                <a:solidFill>
                  <a:schemeClr val="tx1">
                    <a:lumMod val="50000"/>
                    <a:lumOff val="50000"/>
                  </a:schemeClr>
                </a:solidFill>
              </a:rPr>
              <a:t>/</a:t>
            </a:r>
            <a:r>
              <a:rPr lang="de-CH" sz="1099" dirty="0" err="1">
                <a:solidFill>
                  <a:schemeClr val="tx1">
                    <a:lumMod val="50000"/>
                    <a:lumOff val="50000"/>
                  </a:schemeClr>
                </a:solidFill>
              </a:rPr>
              <a:t>promptly-literate</a:t>
            </a:r>
            <a:endParaRPr lang="de-CH" sz="1099" dirty="0">
              <a:solidFill>
                <a:schemeClr val="tx1">
                  <a:lumMod val="50000"/>
                  <a:lumOff val="50000"/>
                </a:schemeClr>
              </a:solidFill>
            </a:endParaRPr>
          </a:p>
        </p:txBody>
      </p:sp>
      <p:grpSp>
        <p:nvGrpSpPr>
          <p:cNvPr id="31" name="Group 30">
            <a:extLst>
              <a:ext uri="{FF2B5EF4-FFF2-40B4-BE49-F238E27FC236}">
                <a16:creationId xmlns:a16="http://schemas.microsoft.com/office/drawing/2014/main" id="{56E0CBDD-C27E-63A0-457C-7DC748BA02E3}"/>
              </a:ext>
            </a:extLst>
          </p:cNvPr>
          <p:cNvGrpSpPr/>
          <p:nvPr/>
        </p:nvGrpSpPr>
        <p:grpSpPr>
          <a:xfrm>
            <a:off x="1028966" y="2394856"/>
            <a:ext cx="10134067" cy="3116259"/>
            <a:chOff x="365620" y="1724582"/>
            <a:chExt cx="10147262" cy="3120316"/>
          </a:xfrm>
        </p:grpSpPr>
        <p:sp>
          <p:nvSpPr>
            <p:cNvPr id="3" name="Rounded Rectangle 2">
              <a:extLst>
                <a:ext uri="{FF2B5EF4-FFF2-40B4-BE49-F238E27FC236}">
                  <a16:creationId xmlns:a16="http://schemas.microsoft.com/office/drawing/2014/main" id="{4CA4C201-CC86-4E73-DA81-65D1585DEECE}"/>
                </a:ext>
              </a:extLst>
            </p:cNvPr>
            <p:cNvSpPr/>
            <p:nvPr/>
          </p:nvSpPr>
          <p:spPr>
            <a:xfrm>
              <a:off x="365620" y="1724582"/>
              <a:ext cx="3157218" cy="2860806"/>
            </a:xfrm>
            <a:prstGeom prst="roundRect">
              <a:avLst/>
            </a:prstGeom>
            <a:solidFill>
              <a:schemeClr val="accent6">
                <a:alpha val="19535"/>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a:solidFill>
                  <a:schemeClr val="tx1"/>
                </a:solidFill>
              </a:endParaRPr>
            </a:p>
          </p:txBody>
        </p:sp>
        <p:sp>
          <p:nvSpPr>
            <p:cNvPr id="20" name="Rounded Rectangle 19">
              <a:extLst>
                <a:ext uri="{FF2B5EF4-FFF2-40B4-BE49-F238E27FC236}">
                  <a16:creationId xmlns:a16="http://schemas.microsoft.com/office/drawing/2014/main" id="{73276D2B-2C73-E53C-8BA7-3507662E9F37}"/>
                </a:ext>
              </a:extLst>
            </p:cNvPr>
            <p:cNvSpPr/>
            <p:nvPr/>
          </p:nvSpPr>
          <p:spPr>
            <a:xfrm>
              <a:off x="3857128" y="1724582"/>
              <a:ext cx="3157220" cy="2860806"/>
            </a:xfrm>
            <a:prstGeom prst="roundRect">
              <a:avLst/>
            </a:prstGeom>
            <a:solidFill>
              <a:schemeClr val="accent6">
                <a:alpha val="19535"/>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a:solidFill>
                  <a:schemeClr val="tx1"/>
                </a:solidFill>
              </a:endParaRPr>
            </a:p>
          </p:txBody>
        </p:sp>
        <p:sp>
          <p:nvSpPr>
            <p:cNvPr id="25" name="Rounded Rectangle 24">
              <a:extLst>
                <a:ext uri="{FF2B5EF4-FFF2-40B4-BE49-F238E27FC236}">
                  <a16:creationId xmlns:a16="http://schemas.microsoft.com/office/drawing/2014/main" id="{05EB036C-2B7D-05DD-61EA-77F40E4B27B2}"/>
                </a:ext>
              </a:extLst>
            </p:cNvPr>
            <p:cNvSpPr/>
            <p:nvPr/>
          </p:nvSpPr>
          <p:spPr>
            <a:xfrm>
              <a:off x="7355662" y="1724582"/>
              <a:ext cx="3157220" cy="2860806"/>
            </a:xfrm>
            <a:prstGeom prst="roundRect">
              <a:avLst/>
            </a:prstGeom>
            <a:solidFill>
              <a:schemeClr val="accent6">
                <a:alpha val="19535"/>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a:solidFill>
                  <a:schemeClr val="tx1"/>
                </a:solidFill>
              </a:endParaRPr>
            </a:p>
          </p:txBody>
        </p:sp>
        <p:grpSp>
          <p:nvGrpSpPr>
            <p:cNvPr id="30" name="Group 29">
              <a:extLst>
                <a:ext uri="{FF2B5EF4-FFF2-40B4-BE49-F238E27FC236}">
                  <a16:creationId xmlns:a16="http://schemas.microsoft.com/office/drawing/2014/main" id="{3382F8DD-18BF-4DD2-3287-36712C6E225B}"/>
                </a:ext>
              </a:extLst>
            </p:cNvPr>
            <p:cNvGrpSpPr/>
            <p:nvPr/>
          </p:nvGrpSpPr>
          <p:grpSpPr>
            <a:xfrm>
              <a:off x="655601" y="1834656"/>
              <a:ext cx="9521551" cy="3010242"/>
              <a:chOff x="655601" y="1834656"/>
              <a:chExt cx="9521551" cy="3010242"/>
            </a:xfrm>
          </p:grpSpPr>
          <p:cxnSp>
            <p:nvCxnSpPr>
              <p:cNvPr id="14" name="Straight Arrow Connector 13">
                <a:extLst>
                  <a:ext uri="{FF2B5EF4-FFF2-40B4-BE49-F238E27FC236}">
                    <a16:creationId xmlns:a16="http://schemas.microsoft.com/office/drawing/2014/main" id="{79AC5845-5428-1BD5-55F7-AA2D71B68300}"/>
                  </a:ext>
                </a:extLst>
              </p:cNvPr>
              <p:cNvCxnSpPr>
                <a:cxnSpLocks/>
              </p:cNvCxnSpPr>
              <p:nvPr/>
            </p:nvCxnSpPr>
            <p:spPr>
              <a:xfrm>
                <a:off x="3522840" y="3685110"/>
                <a:ext cx="381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7" name="Graphic 16" descr="Books with solid fill">
                <a:extLst>
                  <a:ext uri="{FF2B5EF4-FFF2-40B4-BE49-F238E27FC236}">
                    <a16:creationId xmlns:a16="http://schemas.microsoft.com/office/drawing/2014/main" id="{817AD8C3-DA0C-9F94-6244-D68712663D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4485" y="2468804"/>
                <a:ext cx="803889" cy="724952"/>
              </a:xfrm>
              <a:prstGeom prst="rect">
                <a:avLst/>
              </a:prstGeom>
            </p:spPr>
          </p:pic>
          <p:sp>
            <p:nvSpPr>
              <p:cNvPr id="18" name="TextBox 17">
                <a:extLst>
                  <a:ext uri="{FF2B5EF4-FFF2-40B4-BE49-F238E27FC236}">
                    <a16:creationId xmlns:a16="http://schemas.microsoft.com/office/drawing/2014/main" id="{C099A73C-1017-D691-0E5C-A5409AF8D28D}"/>
                  </a:ext>
                </a:extLst>
              </p:cNvPr>
              <p:cNvSpPr txBox="1"/>
              <p:nvPr/>
            </p:nvSpPr>
            <p:spPr>
              <a:xfrm>
                <a:off x="869690" y="3462147"/>
                <a:ext cx="2194560" cy="646209"/>
              </a:xfrm>
              <a:prstGeom prst="rect">
                <a:avLst/>
              </a:prstGeom>
              <a:noFill/>
            </p:spPr>
            <p:txBody>
              <a:bodyPr wrap="square" rtlCol="0">
                <a:spAutoFit/>
              </a:bodyPr>
              <a:lstStyle/>
              <a:p>
                <a:pPr algn="l"/>
                <a:r>
                  <a:rPr lang="en-US" sz="1198" dirty="0"/>
                  <a:t>LLM </a:t>
                </a:r>
                <a:r>
                  <a:rPr lang="en-US" sz="1198" dirty="0" err="1"/>
                  <a:t>lernt</a:t>
                </a:r>
                <a:r>
                  <a:rPr lang="en-US" sz="1198" dirty="0"/>
                  <a:t> Text </a:t>
                </a:r>
                <a:r>
                  <a:rPr lang="en-US" sz="1198" dirty="0" err="1"/>
                  <a:t>vorherzusagen</a:t>
                </a:r>
                <a:endParaRPr lang="en-US" sz="1198" dirty="0"/>
              </a:p>
              <a:p>
                <a:pPr algn="l"/>
                <a:endParaRPr lang="en-US" sz="1198" dirty="0"/>
              </a:p>
              <a:p>
                <a:pPr algn="l"/>
                <a:endParaRPr lang="en-US" sz="1198" dirty="0" err="1"/>
              </a:p>
            </p:txBody>
          </p:sp>
          <p:sp>
            <p:nvSpPr>
              <p:cNvPr id="19" name="TextBox 18">
                <a:extLst>
                  <a:ext uri="{FF2B5EF4-FFF2-40B4-BE49-F238E27FC236}">
                    <a16:creationId xmlns:a16="http://schemas.microsoft.com/office/drawing/2014/main" id="{C47CF143-4AB6-C62F-F2A7-F913BF3C62EE}"/>
                  </a:ext>
                </a:extLst>
              </p:cNvPr>
              <p:cNvSpPr txBox="1"/>
              <p:nvPr/>
            </p:nvSpPr>
            <p:spPr>
              <a:xfrm>
                <a:off x="655601" y="1892340"/>
                <a:ext cx="706120" cy="800219"/>
              </a:xfrm>
              <a:prstGeom prst="rect">
                <a:avLst/>
              </a:prstGeom>
              <a:noFill/>
            </p:spPr>
            <p:txBody>
              <a:bodyPr wrap="square" rtlCol="0">
                <a:spAutoFit/>
              </a:bodyPr>
              <a:lstStyle/>
              <a:p>
                <a:pPr algn="l"/>
                <a:r>
                  <a:rPr lang="en-US" sz="2197" dirty="0"/>
                  <a:t>1</a:t>
                </a:r>
              </a:p>
              <a:p>
                <a:pPr algn="l"/>
                <a:endParaRPr lang="en-US" sz="1198" dirty="0"/>
              </a:p>
              <a:p>
                <a:pPr algn="l"/>
                <a:endParaRPr lang="en-US" sz="1198" dirty="0" err="1"/>
              </a:p>
            </p:txBody>
          </p:sp>
          <p:sp>
            <p:nvSpPr>
              <p:cNvPr id="22" name="TextBox 21">
                <a:extLst>
                  <a:ext uri="{FF2B5EF4-FFF2-40B4-BE49-F238E27FC236}">
                    <a16:creationId xmlns:a16="http://schemas.microsoft.com/office/drawing/2014/main" id="{67460DD0-3C3C-82DC-A12D-B38E4727FF90}"/>
                  </a:ext>
                </a:extLst>
              </p:cNvPr>
              <p:cNvSpPr txBox="1"/>
              <p:nvPr/>
            </p:nvSpPr>
            <p:spPr>
              <a:xfrm>
                <a:off x="4361198" y="3462147"/>
                <a:ext cx="2194560" cy="1382751"/>
              </a:xfrm>
              <a:prstGeom prst="rect">
                <a:avLst/>
              </a:prstGeom>
              <a:noFill/>
            </p:spPr>
            <p:txBody>
              <a:bodyPr wrap="square" rtlCol="0">
                <a:spAutoFit/>
              </a:bodyPr>
              <a:lstStyle/>
              <a:p>
                <a:pPr algn="l"/>
                <a:r>
                  <a:rPr lang="en-US" sz="1198" dirty="0" err="1"/>
                  <a:t>Vortrainiertes</a:t>
                </a:r>
                <a:r>
                  <a:rPr lang="en-US" sz="1198" dirty="0"/>
                  <a:t> LLM </a:t>
                </a:r>
                <a:r>
                  <a:rPr lang="en-US" sz="1198" dirty="0" err="1"/>
                  <a:t>lernt</a:t>
                </a:r>
                <a:r>
                  <a:rPr lang="en-US" sz="1198" dirty="0"/>
                  <a:t>, </a:t>
                </a:r>
                <a:r>
                  <a:rPr lang="en-US" sz="1198" dirty="0" err="1"/>
                  <a:t>Instruktionen</a:t>
                </a:r>
                <a:r>
                  <a:rPr lang="en-US" sz="1198" dirty="0"/>
                  <a:t> </a:t>
                </a:r>
                <a:r>
                  <a:rPr lang="en-US" sz="1198" dirty="0" err="1"/>
                  <a:t>befolgen</a:t>
                </a:r>
                <a:r>
                  <a:rPr lang="en-US" sz="1198" dirty="0"/>
                  <a:t> und </a:t>
                </a:r>
                <a:r>
                  <a:rPr lang="en-US" sz="1198" dirty="0" err="1"/>
                  <a:t>Fragen</a:t>
                </a:r>
                <a:r>
                  <a:rPr lang="en-US" sz="1198" dirty="0"/>
                  <a:t> </a:t>
                </a:r>
                <a:r>
                  <a:rPr lang="en-US" sz="1198" dirty="0" err="1"/>
                  <a:t>beatnworten</a:t>
                </a:r>
                <a:r>
                  <a:rPr lang="en-US" sz="1198" dirty="0"/>
                  <a:t>, </a:t>
                </a:r>
                <a:r>
                  <a:rPr lang="en-US" sz="1198" dirty="0" err="1"/>
                  <a:t>damit</a:t>
                </a:r>
                <a:r>
                  <a:rPr lang="en-US" sz="1198" dirty="0"/>
                  <a:t> es </a:t>
                </a:r>
                <a:r>
                  <a:rPr lang="en-US" sz="1198" dirty="0" err="1"/>
                  <a:t>Dialoge</a:t>
                </a:r>
                <a:r>
                  <a:rPr lang="en-US" sz="1198" dirty="0"/>
                  <a:t> </a:t>
                </a:r>
                <a:r>
                  <a:rPr lang="en-US" sz="1198" dirty="0" err="1"/>
                  <a:t>führen</a:t>
                </a:r>
                <a:r>
                  <a:rPr lang="en-US" sz="1198" dirty="0"/>
                  <a:t> </a:t>
                </a:r>
                <a:r>
                  <a:rPr lang="en-US" sz="1198" dirty="0" err="1"/>
                  <a:t>kann</a:t>
                </a:r>
                <a:r>
                  <a:rPr lang="en-US" sz="1198" dirty="0"/>
                  <a:t>.</a:t>
                </a:r>
              </a:p>
              <a:p>
                <a:pPr algn="l"/>
                <a:endParaRPr lang="en-US" sz="1198" dirty="0"/>
              </a:p>
              <a:p>
                <a:pPr algn="l"/>
                <a:endParaRPr lang="en-US" sz="1198" dirty="0"/>
              </a:p>
              <a:p>
                <a:pPr algn="l"/>
                <a:endParaRPr lang="en-US" sz="1198" dirty="0" err="1"/>
              </a:p>
            </p:txBody>
          </p:sp>
          <p:sp>
            <p:nvSpPr>
              <p:cNvPr id="23" name="TextBox 22">
                <a:extLst>
                  <a:ext uri="{FF2B5EF4-FFF2-40B4-BE49-F238E27FC236}">
                    <a16:creationId xmlns:a16="http://schemas.microsoft.com/office/drawing/2014/main" id="{D1FB3530-18AE-7214-84CD-A8D866EAB0C5}"/>
                  </a:ext>
                </a:extLst>
              </p:cNvPr>
              <p:cNvSpPr txBox="1"/>
              <p:nvPr/>
            </p:nvSpPr>
            <p:spPr>
              <a:xfrm>
                <a:off x="4096654" y="1892341"/>
                <a:ext cx="706120" cy="800219"/>
              </a:xfrm>
              <a:prstGeom prst="rect">
                <a:avLst/>
              </a:prstGeom>
              <a:noFill/>
            </p:spPr>
            <p:txBody>
              <a:bodyPr wrap="square" rtlCol="0">
                <a:spAutoFit/>
              </a:bodyPr>
              <a:lstStyle/>
              <a:p>
                <a:pPr algn="l"/>
                <a:r>
                  <a:rPr lang="en-US" sz="2197" dirty="0"/>
                  <a:t>2</a:t>
                </a:r>
              </a:p>
              <a:p>
                <a:pPr algn="l"/>
                <a:endParaRPr lang="en-US" sz="1198" dirty="0"/>
              </a:p>
              <a:p>
                <a:pPr algn="l"/>
                <a:endParaRPr lang="en-US" sz="1198" dirty="0" err="1"/>
              </a:p>
            </p:txBody>
          </p:sp>
          <p:sp>
            <p:nvSpPr>
              <p:cNvPr id="27" name="TextBox 26">
                <a:extLst>
                  <a:ext uri="{FF2B5EF4-FFF2-40B4-BE49-F238E27FC236}">
                    <a16:creationId xmlns:a16="http://schemas.microsoft.com/office/drawing/2014/main" id="{78189581-7BA8-EE50-45B2-4658DCA4CDA7}"/>
                  </a:ext>
                </a:extLst>
              </p:cNvPr>
              <p:cNvSpPr txBox="1"/>
              <p:nvPr/>
            </p:nvSpPr>
            <p:spPr>
              <a:xfrm>
                <a:off x="7859731" y="3462147"/>
                <a:ext cx="2317421" cy="830794"/>
              </a:xfrm>
              <a:prstGeom prst="rect">
                <a:avLst/>
              </a:prstGeom>
              <a:noFill/>
            </p:spPr>
            <p:txBody>
              <a:bodyPr wrap="square" rtlCol="0">
                <a:spAutoFit/>
              </a:bodyPr>
              <a:lstStyle/>
              <a:p>
                <a:pPr algn="l"/>
                <a:r>
                  <a:rPr lang="en-US" sz="1198" dirty="0"/>
                  <a:t>LLM </a:t>
                </a:r>
                <a:r>
                  <a:rPr lang="en-US" sz="1198" dirty="0" err="1"/>
                  <a:t>lernt</a:t>
                </a:r>
                <a:r>
                  <a:rPr lang="en-US" sz="1198" dirty="0"/>
                  <a:t> </a:t>
                </a:r>
                <a:r>
                  <a:rPr lang="en-US" sz="1198" dirty="0" err="1"/>
                  <a:t>menschliche</a:t>
                </a:r>
                <a:r>
                  <a:rPr lang="en-US" sz="1198" dirty="0"/>
                  <a:t> </a:t>
                </a:r>
                <a:r>
                  <a:rPr lang="en-US" sz="1198" dirty="0" err="1"/>
                  <a:t>Präferenzen</a:t>
                </a:r>
                <a:r>
                  <a:rPr lang="en-US" sz="1198" dirty="0"/>
                  <a:t>.</a:t>
                </a:r>
              </a:p>
              <a:p>
                <a:pPr algn="l"/>
                <a:endParaRPr lang="en-US" sz="1198" dirty="0"/>
              </a:p>
              <a:p>
                <a:pPr algn="l"/>
                <a:endParaRPr lang="en-US" sz="1198" dirty="0" err="1"/>
              </a:p>
            </p:txBody>
          </p:sp>
          <p:sp>
            <p:nvSpPr>
              <p:cNvPr id="28" name="TextBox 27">
                <a:extLst>
                  <a:ext uri="{FF2B5EF4-FFF2-40B4-BE49-F238E27FC236}">
                    <a16:creationId xmlns:a16="http://schemas.microsoft.com/office/drawing/2014/main" id="{608DE14A-4261-1BC9-A054-CC035E8D92AE}"/>
                  </a:ext>
                </a:extLst>
              </p:cNvPr>
              <p:cNvSpPr txBox="1"/>
              <p:nvPr/>
            </p:nvSpPr>
            <p:spPr>
              <a:xfrm>
                <a:off x="7595595" y="1834656"/>
                <a:ext cx="706120" cy="800219"/>
              </a:xfrm>
              <a:prstGeom prst="rect">
                <a:avLst/>
              </a:prstGeom>
              <a:noFill/>
            </p:spPr>
            <p:txBody>
              <a:bodyPr wrap="square" rtlCol="0">
                <a:spAutoFit/>
              </a:bodyPr>
              <a:lstStyle/>
              <a:p>
                <a:pPr algn="l"/>
                <a:r>
                  <a:rPr lang="en-US" sz="2197" dirty="0"/>
                  <a:t>3</a:t>
                </a:r>
              </a:p>
              <a:p>
                <a:pPr algn="l"/>
                <a:endParaRPr lang="en-US" sz="1198" dirty="0"/>
              </a:p>
              <a:p>
                <a:pPr algn="l"/>
                <a:endParaRPr lang="en-US" sz="1198" dirty="0" err="1"/>
              </a:p>
            </p:txBody>
          </p:sp>
          <p:cxnSp>
            <p:nvCxnSpPr>
              <p:cNvPr id="29" name="Straight Arrow Connector 28">
                <a:extLst>
                  <a:ext uri="{FF2B5EF4-FFF2-40B4-BE49-F238E27FC236}">
                    <a16:creationId xmlns:a16="http://schemas.microsoft.com/office/drawing/2014/main" id="{35845C86-FDB5-7CE1-0B8D-C0657AF2C3A5}"/>
                  </a:ext>
                </a:extLst>
              </p:cNvPr>
              <p:cNvCxnSpPr>
                <a:cxnSpLocks/>
              </p:cNvCxnSpPr>
              <p:nvPr/>
            </p:nvCxnSpPr>
            <p:spPr>
              <a:xfrm>
                <a:off x="7014348" y="3685110"/>
                <a:ext cx="381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7" name="Graphic 6" descr="Boardroom with solid fill">
            <a:extLst>
              <a:ext uri="{FF2B5EF4-FFF2-40B4-BE49-F238E27FC236}">
                <a16:creationId xmlns:a16="http://schemas.microsoft.com/office/drawing/2014/main" id="{A62E44C7-8BEB-91D5-BC72-EAB9B1D6C5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2723" y="2963402"/>
            <a:ext cx="914400" cy="914400"/>
          </a:xfrm>
          <a:prstGeom prst="rect">
            <a:avLst/>
          </a:prstGeom>
        </p:spPr>
      </p:pic>
      <p:pic>
        <p:nvPicPr>
          <p:cNvPr id="13" name="Graphic 12" descr="Badge Tick with solid fill">
            <a:extLst>
              <a:ext uri="{FF2B5EF4-FFF2-40B4-BE49-F238E27FC236}">
                <a16:creationId xmlns:a16="http://schemas.microsoft.com/office/drawing/2014/main" id="{70EDB27B-D8FD-6420-7811-0F010C9B25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8411" y="2879324"/>
            <a:ext cx="914400" cy="914400"/>
          </a:xfrm>
          <a:prstGeom prst="rect">
            <a:avLst/>
          </a:prstGeom>
        </p:spPr>
      </p:pic>
      <p:pic>
        <p:nvPicPr>
          <p:cNvPr id="16" name="Graphic 15" descr="Scales of justice with solid fill">
            <a:extLst>
              <a:ext uri="{FF2B5EF4-FFF2-40B4-BE49-F238E27FC236}">
                <a16:creationId xmlns:a16="http://schemas.microsoft.com/office/drawing/2014/main" id="{0D433F98-D8D7-D036-0130-B1F1AF774F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52811" y="2879324"/>
            <a:ext cx="914400" cy="914400"/>
          </a:xfrm>
          <a:prstGeom prst="rect">
            <a:avLst/>
          </a:prstGeom>
        </p:spPr>
      </p:pic>
    </p:spTree>
    <p:extLst>
      <p:ext uri="{BB962C8B-B14F-4D97-AF65-F5344CB8AC3E}">
        <p14:creationId xmlns:p14="http://schemas.microsoft.com/office/powerpoint/2010/main" val="2737919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3E330-6918-D5CB-0C5F-7952BE65F2EE}"/>
              </a:ext>
            </a:extLst>
          </p:cNvPr>
          <p:cNvSpPr>
            <a:spLocks noGrp="1"/>
          </p:cNvSpPr>
          <p:nvPr>
            <p:ph type="title"/>
          </p:nvPr>
        </p:nvSpPr>
        <p:spPr/>
        <p:txBody>
          <a:bodyPr/>
          <a:lstStyle/>
          <a:p>
            <a:r>
              <a:rPr lang="en-US" dirty="0"/>
              <a:t>Dialog </a:t>
            </a:r>
            <a:r>
              <a:rPr lang="en-US" dirty="0" err="1"/>
              <a:t>mit</a:t>
            </a:r>
            <a:r>
              <a:rPr lang="en-US" dirty="0"/>
              <a:t> </a:t>
            </a:r>
            <a:r>
              <a:rPr lang="en-US" dirty="0" err="1"/>
              <a:t>einem</a:t>
            </a:r>
            <a:r>
              <a:rPr lang="en-US" dirty="0"/>
              <a:t> Chatbot</a:t>
            </a:r>
          </a:p>
        </p:txBody>
      </p:sp>
      <p:pic>
        <p:nvPicPr>
          <p:cNvPr id="4" name="Picture 3">
            <a:extLst>
              <a:ext uri="{FF2B5EF4-FFF2-40B4-BE49-F238E27FC236}">
                <a16:creationId xmlns:a16="http://schemas.microsoft.com/office/drawing/2014/main" id="{69FBFBD8-71DF-3290-2F39-A35E12A065CC}"/>
              </a:ext>
            </a:extLst>
          </p:cNvPr>
          <p:cNvPicPr>
            <a:picLocks noChangeAspect="1"/>
          </p:cNvPicPr>
          <p:nvPr/>
        </p:nvPicPr>
        <p:blipFill>
          <a:blip r:embed="rId2"/>
          <a:stretch>
            <a:fillRect/>
          </a:stretch>
        </p:blipFill>
        <p:spPr>
          <a:xfrm>
            <a:off x="2174240" y="2009615"/>
            <a:ext cx="7772400" cy="3814130"/>
          </a:xfrm>
          <a:prstGeom prst="rect">
            <a:avLst/>
          </a:prstGeom>
        </p:spPr>
      </p:pic>
    </p:spTree>
    <p:extLst>
      <p:ext uri="{BB962C8B-B14F-4D97-AF65-F5344CB8AC3E}">
        <p14:creationId xmlns:p14="http://schemas.microsoft.com/office/powerpoint/2010/main" val="3902835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82FBD4-9DAC-2E0D-83A0-835BEFC05EA2}"/>
              </a:ext>
            </a:extLst>
          </p:cNvPr>
          <p:cNvSpPr>
            <a:spLocks noGrp="1"/>
          </p:cNvSpPr>
          <p:nvPr>
            <p:ph type="sldNum" sz="quarter" idx="10"/>
          </p:nvPr>
        </p:nvSpPr>
        <p:spPr/>
        <p:txBody>
          <a:bodyPr/>
          <a:lstStyle/>
          <a:p>
            <a:pPr>
              <a:defRPr/>
            </a:pPr>
            <a:fld id="{9F0A35F2-7595-4779-9180-596D2E72BBB9}" type="slidenum">
              <a:rPr lang="de-CH" smtClean="0"/>
              <a:pPr>
                <a:defRPr/>
              </a:pPr>
              <a:t>12</a:t>
            </a:fld>
            <a:endParaRPr lang="de-CH"/>
          </a:p>
        </p:txBody>
      </p:sp>
      <p:sp>
        <p:nvSpPr>
          <p:cNvPr id="4" name="Title 3">
            <a:extLst>
              <a:ext uri="{FF2B5EF4-FFF2-40B4-BE49-F238E27FC236}">
                <a16:creationId xmlns:a16="http://schemas.microsoft.com/office/drawing/2014/main" id="{7F5A083F-6638-EBA6-CDA8-35B443F53A83}"/>
              </a:ext>
            </a:extLst>
          </p:cNvPr>
          <p:cNvSpPr>
            <a:spLocks noGrp="1"/>
          </p:cNvSpPr>
          <p:nvPr>
            <p:ph type="title"/>
          </p:nvPr>
        </p:nvSpPr>
        <p:spPr/>
        <p:txBody>
          <a:bodyPr/>
          <a:lstStyle/>
          <a:p>
            <a:r>
              <a:rPr lang="de-CH" dirty="0"/>
              <a:t>Was ist ein Chatbot?</a:t>
            </a:r>
          </a:p>
        </p:txBody>
      </p:sp>
      <p:sp>
        <p:nvSpPr>
          <p:cNvPr id="7" name="TextBox 6">
            <a:extLst>
              <a:ext uri="{FF2B5EF4-FFF2-40B4-BE49-F238E27FC236}">
                <a16:creationId xmlns:a16="http://schemas.microsoft.com/office/drawing/2014/main" id="{CE45583A-93AF-D7FB-CF5E-313BAC19D9E9}"/>
              </a:ext>
            </a:extLst>
          </p:cNvPr>
          <p:cNvSpPr txBox="1"/>
          <p:nvPr/>
        </p:nvSpPr>
        <p:spPr>
          <a:xfrm>
            <a:off x="365145" y="6547521"/>
            <a:ext cx="7918983" cy="261270"/>
          </a:xfrm>
          <a:prstGeom prst="rect">
            <a:avLst/>
          </a:prstGeom>
          <a:noFill/>
        </p:spPr>
        <p:txBody>
          <a:bodyPr wrap="square" rtlCol="0">
            <a:spAutoFit/>
          </a:bodyPr>
          <a:lstStyle/>
          <a:p>
            <a:pPr algn="l"/>
            <a:r>
              <a:rPr lang="de-CH" sz="1099">
                <a:solidFill>
                  <a:schemeClr val="tx1">
                    <a:lumMod val="50000"/>
                    <a:lumOff val="50000"/>
                  </a:schemeClr>
                </a:solidFill>
              </a:rPr>
              <a:t>Bildquelle: https://virtuelleakademie.github.io/promptly-literate</a:t>
            </a:r>
          </a:p>
        </p:txBody>
      </p:sp>
      <p:grpSp>
        <p:nvGrpSpPr>
          <p:cNvPr id="10" name="Group 9">
            <a:extLst>
              <a:ext uri="{FF2B5EF4-FFF2-40B4-BE49-F238E27FC236}">
                <a16:creationId xmlns:a16="http://schemas.microsoft.com/office/drawing/2014/main" id="{9EDDBB73-84CA-5517-C623-EE4C7ED370D2}"/>
              </a:ext>
            </a:extLst>
          </p:cNvPr>
          <p:cNvGrpSpPr/>
          <p:nvPr/>
        </p:nvGrpSpPr>
        <p:grpSpPr>
          <a:xfrm>
            <a:off x="4964202" y="2218277"/>
            <a:ext cx="5684756" cy="3290767"/>
            <a:chOff x="5908566" y="2214694"/>
            <a:chExt cx="5684756" cy="3290767"/>
          </a:xfrm>
        </p:grpSpPr>
        <p:pic>
          <p:nvPicPr>
            <p:cNvPr id="21" name="Picture 20">
              <a:extLst>
                <a:ext uri="{FF2B5EF4-FFF2-40B4-BE49-F238E27FC236}">
                  <a16:creationId xmlns:a16="http://schemas.microsoft.com/office/drawing/2014/main" id="{423A94CB-0271-DD01-17D5-DC5C29F7BC00}"/>
                </a:ext>
              </a:extLst>
            </p:cNvPr>
            <p:cNvPicPr>
              <a:picLocks noChangeAspect="1"/>
            </p:cNvPicPr>
            <p:nvPr/>
          </p:nvPicPr>
          <p:blipFill>
            <a:blip r:embed="rId3"/>
            <a:stretch>
              <a:fillRect/>
            </a:stretch>
          </p:blipFill>
          <p:spPr>
            <a:xfrm>
              <a:off x="6504471" y="2214694"/>
              <a:ext cx="5088851" cy="3290767"/>
            </a:xfrm>
            <a:prstGeom prst="rect">
              <a:avLst/>
            </a:prstGeom>
          </p:spPr>
        </p:pic>
        <p:sp>
          <p:nvSpPr>
            <p:cNvPr id="5" name="Left Bracket 4">
              <a:extLst>
                <a:ext uri="{FF2B5EF4-FFF2-40B4-BE49-F238E27FC236}">
                  <a16:creationId xmlns:a16="http://schemas.microsoft.com/office/drawing/2014/main" id="{9E1BA3E5-B8DB-1FE8-2071-009C04871080}"/>
                </a:ext>
              </a:extLst>
            </p:cNvPr>
            <p:cNvSpPr/>
            <p:nvPr/>
          </p:nvSpPr>
          <p:spPr>
            <a:xfrm>
              <a:off x="6266576" y="3754793"/>
              <a:ext cx="45719" cy="1102434"/>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eft Bracket 5">
              <a:extLst>
                <a:ext uri="{FF2B5EF4-FFF2-40B4-BE49-F238E27FC236}">
                  <a16:creationId xmlns:a16="http://schemas.microsoft.com/office/drawing/2014/main" id="{0C25753E-6880-3DFE-37EE-E303016BF941}"/>
                </a:ext>
              </a:extLst>
            </p:cNvPr>
            <p:cNvSpPr/>
            <p:nvPr/>
          </p:nvSpPr>
          <p:spPr>
            <a:xfrm>
              <a:off x="6289435" y="2396233"/>
              <a:ext cx="45719" cy="598638"/>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F14300B-BD2A-20F4-352C-40A47C74A93C}"/>
                </a:ext>
              </a:extLst>
            </p:cNvPr>
            <p:cNvSpPr txBox="1"/>
            <p:nvPr/>
          </p:nvSpPr>
          <p:spPr>
            <a:xfrm rot="16200000">
              <a:off x="5620407" y="2548081"/>
              <a:ext cx="968727" cy="369332"/>
            </a:xfrm>
            <a:prstGeom prst="rect">
              <a:avLst/>
            </a:prstGeom>
            <a:noFill/>
          </p:spPr>
          <p:txBody>
            <a:bodyPr wrap="none" rtlCol="0">
              <a:spAutoFit/>
            </a:bodyPr>
            <a:lstStyle/>
            <a:p>
              <a:r>
                <a:rPr lang="en-US" dirty="0"/>
                <a:t>Context</a:t>
              </a:r>
            </a:p>
          </p:txBody>
        </p:sp>
        <p:sp>
          <p:nvSpPr>
            <p:cNvPr id="9" name="TextBox 8">
              <a:extLst>
                <a:ext uri="{FF2B5EF4-FFF2-40B4-BE49-F238E27FC236}">
                  <a16:creationId xmlns:a16="http://schemas.microsoft.com/office/drawing/2014/main" id="{50558B8A-F1E1-CAD4-0964-FE370196D3E6}"/>
                </a:ext>
              </a:extLst>
            </p:cNvPr>
            <p:cNvSpPr txBox="1"/>
            <p:nvPr/>
          </p:nvSpPr>
          <p:spPr>
            <a:xfrm rot="16200000">
              <a:off x="5608868" y="4121343"/>
              <a:ext cx="968727" cy="369332"/>
            </a:xfrm>
            <a:prstGeom prst="rect">
              <a:avLst/>
            </a:prstGeom>
            <a:noFill/>
          </p:spPr>
          <p:txBody>
            <a:bodyPr wrap="none" rtlCol="0">
              <a:spAutoFit/>
            </a:bodyPr>
            <a:lstStyle/>
            <a:p>
              <a:r>
                <a:rPr lang="en-US" dirty="0"/>
                <a:t>Context</a:t>
              </a:r>
            </a:p>
          </p:txBody>
        </p:sp>
      </p:grpSp>
    </p:spTree>
    <p:extLst>
      <p:ext uri="{BB962C8B-B14F-4D97-AF65-F5344CB8AC3E}">
        <p14:creationId xmlns:p14="http://schemas.microsoft.com/office/powerpoint/2010/main" val="168333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82FBD4-9DAC-2E0D-83A0-835BEFC05EA2}"/>
              </a:ext>
            </a:extLst>
          </p:cNvPr>
          <p:cNvSpPr>
            <a:spLocks noGrp="1"/>
          </p:cNvSpPr>
          <p:nvPr>
            <p:ph type="sldNum" sz="quarter" idx="10"/>
          </p:nvPr>
        </p:nvSpPr>
        <p:spPr/>
        <p:txBody>
          <a:bodyPr/>
          <a:lstStyle/>
          <a:p>
            <a:pPr>
              <a:defRPr/>
            </a:pPr>
            <a:fld id="{9F0A35F2-7595-4779-9180-596D2E72BBB9}" type="slidenum">
              <a:rPr lang="de-CH" smtClean="0"/>
              <a:pPr>
                <a:defRPr/>
              </a:pPr>
              <a:t>13</a:t>
            </a:fld>
            <a:endParaRPr lang="de-CH"/>
          </a:p>
        </p:txBody>
      </p:sp>
      <p:sp>
        <p:nvSpPr>
          <p:cNvPr id="4" name="Title 3">
            <a:extLst>
              <a:ext uri="{FF2B5EF4-FFF2-40B4-BE49-F238E27FC236}">
                <a16:creationId xmlns:a16="http://schemas.microsoft.com/office/drawing/2014/main" id="{7F5A083F-6638-EBA6-CDA8-35B443F53A83}"/>
              </a:ext>
            </a:extLst>
          </p:cNvPr>
          <p:cNvSpPr>
            <a:spLocks noGrp="1"/>
          </p:cNvSpPr>
          <p:nvPr>
            <p:ph type="title"/>
          </p:nvPr>
        </p:nvSpPr>
        <p:spPr/>
        <p:txBody>
          <a:bodyPr/>
          <a:lstStyle/>
          <a:p>
            <a:r>
              <a:rPr lang="de-CH" dirty="0"/>
              <a:t>Was kann ChatGPT?</a:t>
            </a:r>
          </a:p>
        </p:txBody>
      </p:sp>
      <p:sp>
        <p:nvSpPr>
          <p:cNvPr id="7" name="TextBox 6">
            <a:extLst>
              <a:ext uri="{FF2B5EF4-FFF2-40B4-BE49-F238E27FC236}">
                <a16:creationId xmlns:a16="http://schemas.microsoft.com/office/drawing/2014/main" id="{CE45583A-93AF-D7FB-CF5E-313BAC19D9E9}"/>
              </a:ext>
            </a:extLst>
          </p:cNvPr>
          <p:cNvSpPr txBox="1"/>
          <p:nvPr/>
        </p:nvSpPr>
        <p:spPr>
          <a:xfrm>
            <a:off x="365145" y="6547521"/>
            <a:ext cx="7918983" cy="261270"/>
          </a:xfrm>
          <a:prstGeom prst="rect">
            <a:avLst/>
          </a:prstGeom>
          <a:noFill/>
        </p:spPr>
        <p:txBody>
          <a:bodyPr wrap="square" rtlCol="0">
            <a:spAutoFit/>
          </a:bodyPr>
          <a:lstStyle/>
          <a:p>
            <a:pPr algn="l"/>
            <a:r>
              <a:rPr lang="de-CH" sz="1099">
                <a:solidFill>
                  <a:schemeClr val="tx1">
                    <a:lumMod val="50000"/>
                    <a:lumOff val="50000"/>
                  </a:schemeClr>
                </a:solidFill>
              </a:rPr>
              <a:t>Bildquelle: https://virtuelleakademie.github.io/promptly-literate</a:t>
            </a:r>
          </a:p>
        </p:txBody>
      </p:sp>
      <p:pic>
        <p:nvPicPr>
          <p:cNvPr id="8" name="Picture 7">
            <a:extLst>
              <a:ext uri="{FF2B5EF4-FFF2-40B4-BE49-F238E27FC236}">
                <a16:creationId xmlns:a16="http://schemas.microsoft.com/office/drawing/2014/main" id="{E84A4FEA-ED87-25BF-10B6-022698B21EAE}"/>
              </a:ext>
            </a:extLst>
          </p:cNvPr>
          <p:cNvPicPr>
            <a:picLocks noChangeAspect="1"/>
          </p:cNvPicPr>
          <p:nvPr/>
        </p:nvPicPr>
        <p:blipFill>
          <a:blip r:embed="rId3"/>
          <a:stretch>
            <a:fillRect/>
          </a:stretch>
        </p:blipFill>
        <p:spPr>
          <a:xfrm>
            <a:off x="2057400" y="1875395"/>
            <a:ext cx="7772400" cy="4296248"/>
          </a:xfrm>
          <a:prstGeom prst="rect">
            <a:avLst/>
          </a:prstGeom>
        </p:spPr>
      </p:pic>
    </p:spTree>
    <p:extLst>
      <p:ext uri="{BB962C8B-B14F-4D97-AF65-F5344CB8AC3E}">
        <p14:creationId xmlns:p14="http://schemas.microsoft.com/office/powerpoint/2010/main" val="1394843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A8224-4300-8588-9949-95367D1287C3}"/>
              </a:ext>
            </a:extLst>
          </p:cNvPr>
          <p:cNvSpPr>
            <a:spLocks noGrp="1"/>
          </p:cNvSpPr>
          <p:nvPr>
            <p:ph type="sldNum" sz="quarter" idx="10"/>
          </p:nvPr>
        </p:nvSpPr>
        <p:spPr/>
        <p:txBody>
          <a:bodyPr/>
          <a:lstStyle/>
          <a:p>
            <a:pPr>
              <a:defRPr/>
            </a:pPr>
            <a:fld id="{9F0A35F2-7595-4779-9180-596D2E72BBB9}" type="slidenum">
              <a:rPr lang="de-CH" smtClean="0"/>
              <a:pPr>
                <a:defRPr/>
              </a:pPr>
              <a:t>14</a:t>
            </a:fld>
            <a:endParaRPr lang="de-CH"/>
          </a:p>
        </p:txBody>
      </p:sp>
      <p:sp>
        <p:nvSpPr>
          <p:cNvPr id="4" name="Title 3">
            <a:extLst>
              <a:ext uri="{FF2B5EF4-FFF2-40B4-BE49-F238E27FC236}">
                <a16:creationId xmlns:a16="http://schemas.microsoft.com/office/drawing/2014/main" id="{B35ECFFB-41DE-7EB2-7431-31204CB3BA99}"/>
              </a:ext>
            </a:extLst>
          </p:cNvPr>
          <p:cNvSpPr>
            <a:spLocks noGrp="1"/>
          </p:cNvSpPr>
          <p:nvPr>
            <p:ph type="title"/>
          </p:nvPr>
        </p:nvSpPr>
        <p:spPr/>
        <p:txBody>
          <a:bodyPr/>
          <a:lstStyle/>
          <a:p>
            <a:r>
              <a:rPr lang="de-CH" dirty="0"/>
              <a:t>Fragen beantworten</a:t>
            </a:r>
          </a:p>
        </p:txBody>
      </p:sp>
      <p:sp>
        <p:nvSpPr>
          <p:cNvPr id="6" name="TextBox 5">
            <a:extLst>
              <a:ext uri="{FF2B5EF4-FFF2-40B4-BE49-F238E27FC236}">
                <a16:creationId xmlns:a16="http://schemas.microsoft.com/office/drawing/2014/main" id="{51005EB4-CE78-3539-61CD-3FCC11988E68}"/>
              </a:ext>
            </a:extLst>
          </p:cNvPr>
          <p:cNvSpPr txBox="1"/>
          <p:nvPr/>
        </p:nvSpPr>
        <p:spPr>
          <a:xfrm>
            <a:off x="365145" y="6547521"/>
            <a:ext cx="7918983" cy="261270"/>
          </a:xfrm>
          <a:prstGeom prst="rect">
            <a:avLst/>
          </a:prstGeom>
          <a:noFill/>
        </p:spPr>
        <p:txBody>
          <a:bodyPr wrap="square" rtlCol="0">
            <a:spAutoFit/>
          </a:bodyPr>
          <a:lstStyle/>
          <a:p>
            <a:pPr algn="l"/>
            <a:r>
              <a:rPr lang="de-CH" sz="1099">
                <a:solidFill>
                  <a:schemeClr val="tx1">
                    <a:lumMod val="50000"/>
                    <a:lumOff val="50000"/>
                  </a:schemeClr>
                </a:solidFill>
              </a:rPr>
              <a:t>Bildquelle: https://virtuelleakademie.github.io/promptly-literate</a:t>
            </a:r>
          </a:p>
        </p:txBody>
      </p:sp>
      <p:pic>
        <p:nvPicPr>
          <p:cNvPr id="8" name="Picture 7">
            <a:extLst>
              <a:ext uri="{FF2B5EF4-FFF2-40B4-BE49-F238E27FC236}">
                <a16:creationId xmlns:a16="http://schemas.microsoft.com/office/drawing/2014/main" id="{B73A5BD6-DE76-32B6-FDB9-A4845B67860C}"/>
              </a:ext>
            </a:extLst>
          </p:cNvPr>
          <p:cNvPicPr>
            <a:picLocks noChangeAspect="1"/>
          </p:cNvPicPr>
          <p:nvPr/>
        </p:nvPicPr>
        <p:blipFill>
          <a:blip r:embed="rId3"/>
          <a:stretch>
            <a:fillRect/>
          </a:stretch>
        </p:blipFill>
        <p:spPr>
          <a:xfrm>
            <a:off x="7873908" y="1414987"/>
            <a:ext cx="2917518" cy="689857"/>
          </a:xfrm>
          <a:prstGeom prst="rect">
            <a:avLst/>
          </a:prstGeom>
        </p:spPr>
      </p:pic>
      <p:grpSp>
        <p:nvGrpSpPr>
          <p:cNvPr id="13" name="Group 12">
            <a:extLst>
              <a:ext uri="{FF2B5EF4-FFF2-40B4-BE49-F238E27FC236}">
                <a16:creationId xmlns:a16="http://schemas.microsoft.com/office/drawing/2014/main" id="{4CF1345C-0B14-A689-A605-1C3E77F24140}"/>
              </a:ext>
            </a:extLst>
          </p:cNvPr>
          <p:cNvGrpSpPr/>
          <p:nvPr/>
        </p:nvGrpSpPr>
        <p:grpSpPr>
          <a:xfrm>
            <a:off x="3855780" y="2161653"/>
            <a:ext cx="4340498" cy="4064018"/>
            <a:chOff x="2357588" y="377209"/>
            <a:chExt cx="6347671" cy="5852104"/>
          </a:xfrm>
        </p:grpSpPr>
        <p:pic>
          <p:nvPicPr>
            <p:cNvPr id="9" name="Picture 8">
              <a:extLst>
                <a:ext uri="{FF2B5EF4-FFF2-40B4-BE49-F238E27FC236}">
                  <a16:creationId xmlns:a16="http://schemas.microsoft.com/office/drawing/2014/main" id="{95A6DD47-84FD-9797-49AA-91FECD27E2F2}"/>
                </a:ext>
              </a:extLst>
            </p:cNvPr>
            <p:cNvPicPr>
              <a:picLocks noChangeAspect="1"/>
            </p:cNvPicPr>
            <p:nvPr/>
          </p:nvPicPr>
          <p:blipFill>
            <a:blip r:embed="rId4"/>
            <a:stretch>
              <a:fillRect/>
            </a:stretch>
          </p:blipFill>
          <p:spPr>
            <a:xfrm>
              <a:off x="2357588" y="377209"/>
              <a:ext cx="6347671" cy="2255517"/>
            </a:xfrm>
            <a:prstGeom prst="rect">
              <a:avLst/>
            </a:prstGeom>
          </p:spPr>
        </p:pic>
        <p:sp>
          <p:nvSpPr>
            <p:cNvPr id="12" name="TextBox 11">
              <a:extLst>
                <a:ext uri="{FF2B5EF4-FFF2-40B4-BE49-F238E27FC236}">
                  <a16:creationId xmlns:a16="http://schemas.microsoft.com/office/drawing/2014/main" id="{F649A044-8FC7-45AD-F22A-026D9E7F2862}"/>
                </a:ext>
              </a:extLst>
            </p:cNvPr>
            <p:cNvSpPr txBox="1">
              <a:spLocks/>
            </p:cNvSpPr>
            <p:nvPr/>
          </p:nvSpPr>
          <p:spPr>
            <a:xfrm rot="5400000">
              <a:off x="3998830" y="5183684"/>
              <a:ext cx="1148399" cy="942860"/>
            </a:xfrm>
            <a:prstGeom prst="rect">
              <a:avLst/>
            </a:prstGeom>
            <a:noFill/>
          </p:spPr>
          <p:txBody>
            <a:bodyPr wrap="square" rtlCol="0">
              <a:spAutoFit/>
            </a:bodyPr>
            <a:lstStyle/>
            <a:p>
              <a:pPr algn="l"/>
              <a:endParaRPr lang="en-US" sz="3595" dirty="0"/>
            </a:p>
          </p:txBody>
        </p:sp>
      </p:grpSp>
      <p:pic>
        <p:nvPicPr>
          <p:cNvPr id="14" name="Picture 13">
            <a:extLst>
              <a:ext uri="{FF2B5EF4-FFF2-40B4-BE49-F238E27FC236}">
                <a16:creationId xmlns:a16="http://schemas.microsoft.com/office/drawing/2014/main" id="{53FA0860-3680-DFAB-CA88-B59F7FBEE7A4}"/>
              </a:ext>
            </a:extLst>
          </p:cNvPr>
          <p:cNvPicPr>
            <a:picLocks noChangeAspect="1"/>
          </p:cNvPicPr>
          <p:nvPr/>
        </p:nvPicPr>
        <p:blipFill>
          <a:blip r:embed="rId5"/>
          <a:stretch>
            <a:fillRect/>
          </a:stretch>
        </p:blipFill>
        <p:spPr>
          <a:xfrm>
            <a:off x="7873907" y="3479748"/>
            <a:ext cx="3610441" cy="870829"/>
          </a:xfrm>
          <a:prstGeom prst="rect">
            <a:avLst/>
          </a:prstGeom>
        </p:spPr>
      </p:pic>
      <p:pic>
        <p:nvPicPr>
          <p:cNvPr id="15" name="Picture 14">
            <a:extLst>
              <a:ext uri="{FF2B5EF4-FFF2-40B4-BE49-F238E27FC236}">
                <a16:creationId xmlns:a16="http://schemas.microsoft.com/office/drawing/2014/main" id="{52F99D4A-34E4-65FA-72E7-54F78C6E7186}"/>
              </a:ext>
            </a:extLst>
          </p:cNvPr>
          <p:cNvPicPr>
            <a:picLocks noChangeAspect="1"/>
          </p:cNvPicPr>
          <p:nvPr/>
        </p:nvPicPr>
        <p:blipFill>
          <a:blip r:embed="rId6"/>
          <a:stretch>
            <a:fillRect/>
          </a:stretch>
        </p:blipFill>
        <p:spPr>
          <a:xfrm>
            <a:off x="3809010" y="4306462"/>
            <a:ext cx="4573981" cy="1520454"/>
          </a:xfrm>
          <a:prstGeom prst="rect">
            <a:avLst/>
          </a:prstGeom>
        </p:spPr>
      </p:pic>
      <p:sp>
        <p:nvSpPr>
          <p:cNvPr id="16" name="TextBox 15">
            <a:extLst>
              <a:ext uri="{FF2B5EF4-FFF2-40B4-BE49-F238E27FC236}">
                <a16:creationId xmlns:a16="http://schemas.microsoft.com/office/drawing/2014/main" id="{26D6EBCB-81E9-285C-AE62-D7B7919A9FE4}"/>
              </a:ext>
            </a:extLst>
          </p:cNvPr>
          <p:cNvSpPr txBox="1"/>
          <p:nvPr/>
        </p:nvSpPr>
        <p:spPr>
          <a:xfrm>
            <a:off x="6219982" y="3521135"/>
            <a:ext cx="887844" cy="430327"/>
          </a:xfrm>
          <a:prstGeom prst="rect">
            <a:avLst/>
          </a:prstGeom>
          <a:noFill/>
        </p:spPr>
        <p:txBody>
          <a:bodyPr wrap="square" rtlCol="0">
            <a:spAutoFit/>
          </a:bodyPr>
          <a:lstStyle/>
          <a:p>
            <a:pPr algn="l"/>
            <a:r>
              <a:rPr lang="en-US" sz="2197" dirty="0"/>
              <a:t>…</a:t>
            </a:r>
          </a:p>
        </p:txBody>
      </p:sp>
    </p:spTree>
    <p:extLst>
      <p:ext uri="{BB962C8B-B14F-4D97-AF65-F5344CB8AC3E}">
        <p14:creationId xmlns:p14="http://schemas.microsoft.com/office/powerpoint/2010/main" val="3592001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A8224-4300-8588-9949-95367D1287C3}"/>
              </a:ext>
            </a:extLst>
          </p:cNvPr>
          <p:cNvSpPr>
            <a:spLocks noGrp="1"/>
          </p:cNvSpPr>
          <p:nvPr>
            <p:ph type="sldNum" sz="quarter" idx="10"/>
          </p:nvPr>
        </p:nvSpPr>
        <p:spPr/>
        <p:txBody>
          <a:bodyPr/>
          <a:lstStyle/>
          <a:p>
            <a:pPr>
              <a:defRPr/>
            </a:pPr>
            <a:fld id="{9F0A35F2-7595-4779-9180-596D2E72BBB9}" type="slidenum">
              <a:rPr lang="de-CH" smtClean="0"/>
              <a:pPr>
                <a:defRPr/>
              </a:pPr>
              <a:t>15</a:t>
            </a:fld>
            <a:endParaRPr lang="de-CH"/>
          </a:p>
        </p:txBody>
      </p:sp>
      <p:sp>
        <p:nvSpPr>
          <p:cNvPr id="4" name="Title 3">
            <a:extLst>
              <a:ext uri="{FF2B5EF4-FFF2-40B4-BE49-F238E27FC236}">
                <a16:creationId xmlns:a16="http://schemas.microsoft.com/office/drawing/2014/main" id="{B35ECFFB-41DE-7EB2-7431-31204CB3BA99}"/>
              </a:ext>
            </a:extLst>
          </p:cNvPr>
          <p:cNvSpPr>
            <a:spLocks noGrp="1"/>
          </p:cNvSpPr>
          <p:nvPr>
            <p:ph type="title"/>
          </p:nvPr>
        </p:nvSpPr>
        <p:spPr/>
        <p:txBody>
          <a:bodyPr/>
          <a:lstStyle/>
          <a:p>
            <a:r>
              <a:rPr lang="de-CH" dirty="0"/>
              <a:t>Bilder analysieren</a:t>
            </a:r>
          </a:p>
        </p:txBody>
      </p:sp>
      <p:sp>
        <p:nvSpPr>
          <p:cNvPr id="6" name="TextBox 5">
            <a:extLst>
              <a:ext uri="{FF2B5EF4-FFF2-40B4-BE49-F238E27FC236}">
                <a16:creationId xmlns:a16="http://schemas.microsoft.com/office/drawing/2014/main" id="{51005EB4-CE78-3539-61CD-3FCC11988E68}"/>
              </a:ext>
            </a:extLst>
          </p:cNvPr>
          <p:cNvSpPr txBox="1"/>
          <p:nvPr/>
        </p:nvSpPr>
        <p:spPr>
          <a:xfrm>
            <a:off x="365145" y="6547521"/>
            <a:ext cx="7918983" cy="261270"/>
          </a:xfrm>
          <a:prstGeom prst="rect">
            <a:avLst/>
          </a:prstGeom>
          <a:noFill/>
        </p:spPr>
        <p:txBody>
          <a:bodyPr wrap="square" rtlCol="0">
            <a:spAutoFit/>
          </a:bodyPr>
          <a:lstStyle/>
          <a:p>
            <a:pPr algn="l"/>
            <a:r>
              <a:rPr lang="de-CH" sz="1099">
                <a:solidFill>
                  <a:schemeClr val="tx1">
                    <a:lumMod val="50000"/>
                    <a:lumOff val="50000"/>
                  </a:schemeClr>
                </a:solidFill>
              </a:rPr>
              <a:t>Bildquelle: https://virtuelleakademie.github.io/promptly-literate</a:t>
            </a:r>
          </a:p>
        </p:txBody>
      </p:sp>
      <p:pic>
        <p:nvPicPr>
          <p:cNvPr id="9" name="Picture 8">
            <a:extLst>
              <a:ext uri="{FF2B5EF4-FFF2-40B4-BE49-F238E27FC236}">
                <a16:creationId xmlns:a16="http://schemas.microsoft.com/office/drawing/2014/main" id="{6F9B8738-E33C-649D-606F-F93B80C47368}"/>
              </a:ext>
            </a:extLst>
          </p:cNvPr>
          <p:cNvPicPr>
            <a:picLocks noChangeAspect="1"/>
          </p:cNvPicPr>
          <p:nvPr/>
        </p:nvPicPr>
        <p:blipFill>
          <a:blip r:embed="rId3"/>
          <a:stretch>
            <a:fillRect/>
          </a:stretch>
        </p:blipFill>
        <p:spPr>
          <a:xfrm>
            <a:off x="2786854" y="2560326"/>
            <a:ext cx="4357288" cy="3709820"/>
          </a:xfrm>
          <a:prstGeom prst="rect">
            <a:avLst/>
          </a:prstGeom>
        </p:spPr>
      </p:pic>
      <p:pic>
        <p:nvPicPr>
          <p:cNvPr id="10" name="Picture 9">
            <a:extLst>
              <a:ext uri="{FF2B5EF4-FFF2-40B4-BE49-F238E27FC236}">
                <a16:creationId xmlns:a16="http://schemas.microsoft.com/office/drawing/2014/main" id="{0B74C1A2-1CFD-FA4D-08A9-29749BD1FCEF}"/>
              </a:ext>
            </a:extLst>
          </p:cNvPr>
          <p:cNvPicPr>
            <a:picLocks noChangeAspect="1"/>
          </p:cNvPicPr>
          <p:nvPr/>
        </p:nvPicPr>
        <p:blipFill>
          <a:blip r:embed="rId4"/>
          <a:stretch>
            <a:fillRect/>
          </a:stretch>
        </p:blipFill>
        <p:spPr>
          <a:xfrm>
            <a:off x="7046187" y="312066"/>
            <a:ext cx="3128826" cy="2474302"/>
          </a:xfrm>
          <a:prstGeom prst="rect">
            <a:avLst/>
          </a:prstGeom>
        </p:spPr>
      </p:pic>
    </p:spTree>
    <p:extLst>
      <p:ext uri="{BB962C8B-B14F-4D97-AF65-F5344CB8AC3E}">
        <p14:creationId xmlns:p14="http://schemas.microsoft.com/office/powerpoint/2010/main" val="2548030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A8224-4300-8588-9949-95367D1287C3}"/>
              </a:ext>
            </a:extLst>
          </p:cNvPr>
          <p:cNvSpPr>
            <a:spLocks noGrp="1"/>
          </p:cNvSpPr>
          <p:nvPr>
            <p:ph type="sldNum" sz="quarter" idx="10"/>
          </p:nvPr>
        </p:nvSpPr>
        <p:spPr/>
        <p:txBody>
          <a:bodyPr/>
          <a:lstStyle/>
          <a:p>
            <a:pPr>
              <a:defRPr/>
            </a:pPr>
            <a:fld id="{9F0A35F2-7595-4779-9180-596D2E72BBB9}" type="slidenum">
              <a:rPr lang="de-CH" smtClean="0"/>
              <a:pPr>
                <a:defRPr/>
              </a:pPr>
              <a:t>16</a:t>
            </a:fld>
            <a:endParaRPr lang="de-CH"/>
          </a:p>
        </p:txBody>
      </p:sp>
      <p:sp>
        <p:nvSpPr>
          <p:cNvPr id="4" name="Title 3">
            <a:extLst>
              <a:ext uri="{FF2B5EF4-FFF2-40B4-BE49-F238E27FC236}">
                <a16:creationId xmlns:a16="http://schemas.microsoft.com/office/drawing/2014/main" id="{B35ECFFB-41DE-7EB2-7431-31204CB3BA99}"/>
              </a:ext>
            </a:extLst>
          </p:cNvPr>
          <p:cNvSpPr>
            <a:spLocks noGrp="1"/>
          </p:cNvSpPr>
          <p:nvPr>
            <p:ph type="title"/>
          </p:nvPr>
        </p:nvSpPr>
        <p:spPr/>
        <p:txBody>
          <a:bodyPr/>
          <a:lstStyle/>
          <a:p>
            <a:r>
              <a:rPr lang="de-CH" dirty="0"/>
              <a:t>Dokumente analysieren</a:t>
            </a:r>
          </a:p>
        </p:txBody>
      </p:sp>
      <p:sp>
        <p:nvSpPr>
          <p:cNvPr id="6" name="TextBox 5">
            <a:extLst>
              <a:ext uri="{FF2B5EF4-FFF2-40B4-BE49-F238E27FC236}">
                <a16:creationId xmlns:a16="http://schemas.microsoft.com/office/drawing/2014/main" id="{51005EB4-CE78-3539-61CD-3FCC11988E68}"/>
              </a:ext>
            </a:extLst>
          </p:cNvPr>
          <p:cNvSpPr txBox="1"/>
          <p:nvPr/>
        </p:nvSpPr>
        <p:spPr>
          <a:xfrm>
            <a:off x="365145" y="6547521"/>
            <a:ext cx="7918983" cy="261270"/>
          </a:xfrm>
          <a:prstGeom prst="rect">
            <a:avLst/>
          </a:prstGeom>
          <a:noFill/>
        </p:spPr>
        <p:txBody>
          <a:bodyPr wrap="square" rtlCol="0">
            <a:spAutoFit/>
          </a:bodyPr>
          <a:lstStyle/>
          <a:p>
            <a:pPr algn="l"/>
            <a:r>
              <a:rPr lang="de-CH" sz="1099">
                <a:solidFill>
                  <a:schemeClr val="tx1">
                    <a:lumMod val="50000"/>
                    <a:lumOff val="50000"/>
                  </a:schemeClr>
                </a:solidFill>
              </a:rPr>
              <a:t>Bildquelle: https://virtuelleakademie.github.io/promptly-literate</a:t>
            </a:r>
          </a:p>
        </p:txBody>
      </p:sp>
      <p:pic>
        <p:nvPicPr>
          <p:cNvPr id="3" name="Picture 2">
            <a:extLst>
              <a:ext uri="{FF2B5EF4-FFF2-40B4-BE49-F238E27FC236}">
                <a16:creationId xmlns:a16="http://schemas.microsoft.com/office/drawing/2014/main" id="{C158EA4A-A79D-91CB-AEBD-1505A4C6416C}"/>
              </a:ext>
            </a:extLst>
          </p:cNvPr>
          <p:cNvPicPr>
            <a:picLocks noChangeAspect="1"/>
          </p:cNvPicPr>
          <p:nvPr/>
        </p:nvPicPr>
        <p:blipFill>
          <a:blip r:embed="rId3"/>
          <a:stretch>
            <a:fillRect/>
          </a:stretch>
        </p:blipFill>
        <p:spPr>
          <a:xfrm>
            <a:off x="6158312" y="1401570"/>
            <a:ext cx="4357288" cy="1555292"/>
          </a:xfrm>
          <a:prstGeom prst="rect">
            <a:avLst/>
          </a:prstGeom>
        </p:spPr>
      </p:pic>
      <p:pic>
        <p:nvPicPr>
          <p:cNvPr id="5" name="Picture 4">
            <a:extLst>
              <a:ext uri="{FF2B5EF4-FFF2-40B4-BE49-F238E27FC236}">
                <a16:creationId xmlns:a16="http://schemas.microsoft.com/office/drawing/2014/main" id="{2F559EA2-6A85-4735-E68B-680EE78059F5}"/>
              </a:ext>
            </a:extLst>
          </p:cNvPr>
          <p:cNvPicPr>
            <a:picLocks noChangeAspect="1"/>
          </p:cNvPicPr>
          <p:nvPr/>
        </p:nvPicPr>
        <p:blipFill>
          <a:blip r:embed="rId4"/>
          <a:stretch>
            <a:fillRect/>
          </a:stretch>
        </p:blipFill>
        <p:spPr>
          <a:xfrm>
            <a:off x="2291080" y="3036700"/>
            <a:ext cx="5374640" cy="2498830"/>
          </a:xfrm>
          <a:prstGeom prst="rect">
            <a:avLst/>
          </a:prstGeom>
        </p:spPr>
      </p:pic>
    </p:spTree>
    <p:extLst>
      <p:ext uri="{BB962C8B-B14F-4D97-AF65-F5344CB8AC3E}">
        <p14:creationId xmlns:p14="http://schemas.microsoft.com/office/powerpoint/2010/main" val="136609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A8224-4300-8588-9949-95367D1287C3}"/>
              </a:ext>
            </a:extLst>
          </p:cNvPr>
          <p:cNvSpPr>
            <a:spLocks noGrp="1"/>
          </p:cNvSpPr>
          <p:nvPr>
            <p:ph type="sldNum" sz="quarter" idx="10"/>
          </p:nvPr>
        </p:nvSpPr>
        <p:spPr/>
        <p:txBody>
          <a:bodyPr/>
          <a:lstStyle/>
          <a:p>
            <a:pPr>
              <a:defRPr/>
            </a:pPr>
            <a:fld id="{9F0A35F2-7595-4779-9180-596D2E72BBB9}" type="slidenum">
              <a:rPr lang="de-CH" smtClean="0"/>
              <a:pPr>
                <a:defRPr/>
              </a:pPr>
              <a:t>17</a:t>
            </a:fld>
            <a:endParaRPr lang="de-CH"/>
          </a:p>
        </p:txBody>
      </p:sp>
      <p:sp>
        <p:nvSpPr>
          <p:cNvPr id="4" name="Title 3">
            <a:extLst>
              <a:ext uri="{FF2B5EF4-FFF2-40B4-BE49-F238E27FC236}">
                <a16:creationId xmlns:a16="http://schemas.microsoft.com/office/drawing/2014/main" id="{B35ECFFB-41DE-7EB2-7431-31204CB3BA99}"/>
              </a:ext>
            </a:extLst>
          </p:cNvPr>
          <p:cNvSpPr>
            <a:spLocks noGrp="1"/>
          </p:cNvSpPr>
          <p:nvPr>
            <p:ph type="title"/>
          </p:nvPr>
        </p:nvSpPr>
        <p:spPr/>
        <p:txBody>
          <a:bodyPr/>
          <a:lstStyle/>
          <a:p>
            <a:r>
              <a:rPr lang="de-CH" dirty="0"/>
              <a:t>Output  strukturieren</a:t>
            </a:r>
          </a:p>
        </p:txBody>
      </p:sp>
      <p:sp>
        <p:nvSpPr>
          <p:cNvPr id="6" name="TextBox 5">
            <a:extLst>
              <a:ext uri="{FF2B5EF4-FFF2-40B4-BE49-F238E27FC236}">
                <a16:creationId xmlns:a16="http://schemas.microsoft.com/office/drawing/2014/main" id="{51005EB4-CE78-3539-61CD-3FCC11988E68}"/>
              </a:ext>
            </a:extLst>
          </p:cNvPr>
          <p:cNvSpPr txBox="1"/>
          <p:nvPr/>
        </p:nvSpPr>
        <p:spPr>
          <a:xfrm>
            <a:off x="365145" y="6547521"/>
            <a:ext cx="7918983" cy="261270"/>
          </a:xfrm>
          <a:prstGeom prst="rect">
            <a:avLst/>
          </a:prstGeom>
          <a:noFill/>
        </p:spPr>
        <p:txBody>
          <a:bodyPr wrap="square" rtlCol="0">
            <a:spAutoFit/>
          </a:bodyPr>
          <a:lstStyle/>
          <a:p>
            <a:pPr algn="l"/>
            <a:r>
              <a:rPr lang="de-CH" sz="1099">
                <a:solidFill>
                  <a:schemeClr val="tx1">
                    <a:lumMod val="50000"/>
                    <a:lumOff val="50000"/>
                  </a:schemeClr>
                </a:solidFill>
              </a:rPr>
              <a:t>Bildquelle: https://virtuelleakademie.github.io/promptly-literate</a:t>
            </a:r>
          </a:p>
        </p:txBody>
      </p:sp>
      <p:pic>
        <p:nvPicPr>
          <p:cNvPr id="7" name="Picture 6">
            <a:extLst>
              <a:ext uri="{FF2B5EF4-FFF2-40B4-BE49-F238E27FC236}">
                <a16:creationId xmlns:a16="http://schemas.microsoft.com/office/drawing/2014/main" id="{AD89980B-C6A3-2744-E49D-9611E96D9CE6}"/>
              </a:ext>
            </a:extLst>
          </p:cNvPr>
          <p:cNvPicPr>
            <a:picLocks noChangeAspect="1"/>
          </p:cNvPicPr>
          <p:nvPr/>
        </p:nvPicPr>
        <p:blipFill>
          <a:blip r:embed="rId3"/>
          <a:stretch>
            <a:fillRect/>
          </a:stretch>
        </p:blipFill>
        <p:spPr>
          <a:xfrm>
            <a:off x="6395720" y="1184075"/>
            <a:ext cx="4060190" cy="1013225"/>
          </a:xfrm>
          <a:prstGeom prst="rect">
            <a:avLst/>
          </a:prstGeom>
        </p:spPr>
      </p:pic>
      <p:pic>
        <p:nvPicPr>
          <p:cNvPr id="11" name="Picture 10">
            <a:extLst>
              <a:ext uri="{FF2B5EF4-FFF2-40B4-BE49-F238E27FC236}">
                <a16:creationId xmlns:a16="http://schemas.microsoft.com/office/drawing/2014/main" id="{25F1706D-047A-1EEE-D737-BFDA97B90D26}"/>
              </a:ext>
            </a:extLst>
          </p:cNvPr>
          <p:cNvPicPr>
            <a:picLocks noChangeAspect="1"/>
          </p:cNvPicPr>
          <p:nvPr/>
        </p:nvPicPr>
        <p:blipFill>
          <a:blip r:embed="rId4"/>
          <a:stretch>
            <a:fillRect/>
          </a:stretch>
        </p:blipFill>
        <p:spPr>
          <a:xfrm>
            <a:off x="2743200" y="2133925"/>
            <a:ext cx="4968240" cy="4190746"/>
          </a:xfrm>
          <a:prstGeom prst="rect">
            <a:avLst/>
          </a:prstGeom>
        </p:spPr>
      </p:pic>
    </p:spTree>
    <p:extLst>
      <p:ext uri="{BB962C8B-B14F-4D97-AF65-F5344CB8AC3E}">
        <p14:creationId xmlns:p14="http://schemas.microsoft.com/office/powerpoint/2010/main" val="3803072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A8224-4300-8588-9949-95367D1287C3}"/>
              </a:ext>
            </a:extLst>
          </p:cNvPr>
          <p:cNvSpPr>
            <a:spLocks noGrp="1"/>
          </p:cNvSpPr>
          <p:nvPr>
            <p:ph type="sldNum" sz="quarter" idx="10"/>
          </p:nvPr>
        </p:nvSpPr>
        <p:spPr/>
        <p:txBody>
          <a:bodyPr/>
          <a:lstStyle/>
          <a:p>
            <a:pPr>
              <a:defRPr/>
            </a:pPr>
            <a:fld id="{9F0A35F2-7595-4779-9180-596D2E72BBB9}" type="slidenum">
              <a:rPr lang="de-CH" smtClean="0"/>
              <a:pPr>
                <a:defRPr/>
              </a:pPr>
              <a:t>18</a:t>
            </a:fld>
            <a:endParaRPr lang="de-CH"/>
          </a:p>
        </p:txBody>
      </p:sp>
      <p:sp>
        <p:nvSpPr>
          <p:cNvPr id="4" name="Title 3">
            <a:extLst>
              <a:ext uri="{FF2B5EF4-FFF2-40B4-BE49-F238E27FC236}">
                <a16:creationId xmlns:a16="http://schemas.microsoft.com/office/drawing/2014/main" id="{B35ECFFB-41DE-7EB2-7431-31204CB3BA99}"/>
              </a:ext>
            </a:extLst>
          </p:cNvPr>
          <p:cNvSpPr>
            <a:spLocks noGrp="1"/>
          </p:cNvSpPr>
          <p:nvPr>
            <p:ph type="title"/>
          </p:nvPr>
        </p:nvSpPr>
        <p:spPr/>
        <p:txBody>
          <a:bodyPr/>
          <a:lstStyle/>
          <a:p>
            <a:r>
              <a:rPr lang="de-CH" dirty="0"/>
              <a:t>Websuche</a:t>
            </a:r>
          </a:p>
        </p:txBody>
      </p:sp>
      <p:sp>
        <p:nvSpPr>
          <p:cNvPr id="6" name="TextBox 5">
            <a:extLst>
              <a:ext uri="{FF2B5EF4-FFF2-40B4-BE49-F238E27FC236}">
                <a16:creationId xmlns:a16="http://schemas.microsoft.com/office/drawing/2014/main" id="{51005EB4-CE78-3539-61CD-3FCC11988E68}"/>
              </a:ext>
            </a:extLst>
          </p:cNvPr>
          <p:cNvSpPr txBox="1"/>
          <p:nvPr/>
        </p:nvSpPr>
        <p:spPr>
          <a:xfrm>
            <a:off x="365145" y="6547521"/>
            <a:ext cx="7918983" cy="261270"/>
          </a:xfrm>
          <a:prstGeom prst="rect">
            <a:avLst/>
          </a:prstGeom>
          <a:noFill/>
        </p:spPr>
        <p:txBody>
          <a:bodyPr wrap="square" rtlCol="0">
            <a:spAutoFit/>
          </a:bodyPr>
          <a:lstStyle/>
          <a:p>
            <a:pPr algn="l"/>
            <a:r>
              <a:rPr lang="de-CH" sz="1099">
                <a:solidFill>
                  <a:schemeClr val="tx1">
                    <a:lumMod val="50000"/>
                    <a:lumOff val="50000"/>
                  </a:schemeClr>
                </a:solidFill>
              </a:rPr>
              <a:t>Bildquelle: https://virtuelleakademie.github.io/promptly-literate</a:t>
            </a:r>
          </a:p>
        </p:txBody>
      </p:sp>
      <p:pic>
        <p:nvPicPr>
          <p:cNvPr id="5" name="Picture 4">
            <a:extLst>
              <a:ext uri="{FF2B5EF4-FFF2-40B4-BE49-F238E27FC236}">
                <a16:creationId xmlns:a16="http://schemas.microsoft.com/office/drawing/2014/main" id="{4C81DDD1-37BD-2BC8-1709-A4CF39D6F348}"/>
              </a:ext>
            </a:extLst>
          </p:cNvPr>
          <p:cNvPicPr>
            <a:picLocks noChangeAspect="1"/>
          </p:cNvPicPr>
          <p:nvPr/>
        </p:nvPicPr>
        <p:blipFill>
          <a:blip r:embed="rId3"/>
          <a:stretch>
            <a:fillRect/>
          </a:stretch>
        </p:blipFill>
        <p:spPr>
          <a:xfrm>
            <a:off x="6832600" y="746717"/>
            <a:ext cx="4386580" cy="980108"/>
          </a:xfrm>
          <a:prstGeom prst="rect">
            <a:avLst/>
          </a:prstGeom>
        </p:spPr>
      </p:pic>
      <p:pic>
        <p:nvPicPr>
          <p:cNvPr id="7" name="Picture 6">
            <a:extLst>
              <a:ext uri="{FF2B5EF4-FFF2-40B4-BE49-F238E27FC236}">
                <a16:creationId xmlns:a16="http://schemas.microsoft.com/office/drawing/2014/main" id="{8D04EA00-EA26-A1EC-89FB-00ED1C4D0ACB}"/>
              </a:ext>
            </a:extLst>
          </p:cNvPr>
          <p:cNvPicPr>
            <a:picLocks noChangeAspect="1"/>
          </p:cNvPicPr>
          <p:nvPr/>
        </p:nvPicPr>
        <p:blipFill>
          <a:blip r:embed="rId4"/>
          <a:stretch>
            <a:fillRect/>
          </a:stretch>
        </p:blipFill>
        <p:spPr>
          <a:xfrm>
            <a:off x="3708400" y="1668817"/>
            <a:ext cx="4259777" cy="3877544"/>
          </a:xfrm>
          <a:prstGeom prst="rect">
            <a:avLst/>
          </a:prstGeom>
        </p:spPr>
      </p:pic>
      <p:pic>
        <p:nvPicPr>
          <p:cNvPr id="8" name="Picture 7">
            <a:extLst>
              <a:ext uri="{FF2B5EF4-FFF2-40B4-BE49-F238E27FC236}">
                <a16:creationId xmlns:a16="http://schemas.microsoft.com/office/drawing/2014/main" id="{48A3810D-0322-2D53-0E9E-A3B558F3CA14}"/>
              </a:ext>
            </a:extLst>
          </p:cNvPr>
          <p:cNvPicPr>
            <a:picLocks noChangeAspect="1"/>
          </p:cNvPicPr>
          <p:nvPr/>
        </p:nvPicPr>
        <p:blipFill>
          <a:blip r:embed="rId5"/>
          <a:stretch>
            <a:fillRect/>
          </a:stretch>
        </p:blipFill>
        <p:spPr>
          <a:xfrm>
            <a:off x="4029808" y="5540443"/>
            <a:ext cx="3600352" cy="815907"/>
          </a:xfrm>
          <a:prstGeom prst="rect">
            <a:avLst/>
          </a:prstGeom>
        </p:spPr>
      </p:pic>
    </p:spTree>
    <p:extLst>
      <p:ext uri="{BB962C8B-B14F-4D97-AF65-F5344CB8AC3E}">
        <p14:creationId xmlns:p14="http://schemas.microsoft.com/office/powerpoint/2010/main" val="698976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A8224-4300-8588-9949-95367D1287C3}"/>
              </a:ext>
            </a:extLst>
          </p:cNvPr>
          <p:cNvSpPr>
            <a:spLocks noGrp="1"/>
          </p:cNvSpPr>
          <p:nvPr>
            <p:ph type="sldNum" sz="quarter" idx="10"/>
          </p:nvPr>
        </p:nvSpPr>
        <p:spPr/>
        <p:txBody>
          <a:bodyPr/>
          <a:lstStyle/>
          <a:p>
            <a:pPr>
              <a:defRPr/>
            </a:pPr>
            <a:fld id="{9F0A35F2-7595-4779-9180-596D2E72BBB9}" type="slidenum">
              <a:rPr lang="de-CH" smtClean="0"/>
              <a:pPr>
                <a:defRPr/>
              </a:pPr>
              <a:t>19</a:t>
            </a:fld>
            <a:endParaRPr lang="de-CH"/>
          </a:p>
        </p:txBody>
      </p:sp>
      <p:sp>
        <p:nvSpPr>
          <p:cNvPr id="4" name="Title 3">
            <a:extLst>
              <a:ext uri="{FF2B5EF4-FFF2-40B4-BE49-F238E27FC236}">
                <a16:creationId xmlns:a16="http://schemas.microsoft.com/office/drawing/2014/main" id="{B35ECFFB-41DE-7EB2-7431-31204CB3BA99}"/>
              </a:ext>
            </a:extLst>
          </p:cNvPr>
          <p:cNvSpPr>
            <a:spLocks noGrp="1"/>
          </p:cNvSpPr>
          <p:nvPr>
            <p:ph type="title"/>
          </p:nvPr>
        </p:nvSpPr>
        <p:spPr/>
        <p:txBody>
          <a:bodyPr/>
          <a:lstStyle/>
          <a:p>
            <a:r>
              <a:rPr lang="de-CH" dirty="0"/>
              <a:t>Datenanalyse</a:t>
            </a:r>
          </a:p>
        </p:txBody>
      </p:sp>
      <p:sp>
        <p:nvSpPr>
          <p:cNvPr id="6" name="TextBox 5">
            <a:extLst>
              <a:ext uri="{FF2B5EF4-FFF2-40B4-BE49-F238E27FC236}">
                <a16:creationId xmlns:a16="http://schemas.microsoft.com/office/drawing/2014/main" id="{51005EB4-CE78-3539-61CD-3FCC11988E68}"/>
              </a:ext>
            </a:extLst>
          </p:cNvPr>
          <p:cNvSpPr txBox="1"/>
          <p:nvPr/>
        </p:nvSpPr>
        <p:spPr>
          <a:xfrm>
            <a:off x="365145" y="6547521"/>
            <a:ext cx="7918983" cy="261270"/>
          </a:xfrm>
          <a:prstGeom prst="rect">
            <a:avLst/>
          </a:prstGeom>
          <a:noFill/>
        </p:spPr>
        <p:txBody>
          <a:bodyPr wrap="square" rtlCol="0">
            <a:spAutoFit/>
          </a:bodyPr>
          <a:lstStyle/>
          <a:p>
            <a:pPr algn="l"/>
            <a:r>
              <a:rPr lang="de-CH" sz="1099">
                <a:solidFill>
                  <a:schemeClr val="tx1">
                    <a:lumMod val="50000"/>
                    <a:lumOff val="50000"/>
                  </a:schemeClr>
                </a:solidFill>
              </a:rPr>
              <a:t>Bildquelle: https://virtuelleakademie.github.io/promptly-literate</a:t>
            </a:r>
          </a:p>
        </p:txBody>
      </p:sp>
      <p:pic>
        <p:nvPicPr>
          <p:cNvPr id="9" name="Picture 8">
            <a:extLst>
              <a:ext uri="{FF2B5EF4-FFF2-40B4-BE49-F238E27FC236}">
                <a16:creationId xmlns:a16="http://schemas.microsoft.com/office/drawing/2014/main" id="{26B96252-DC07-F15D-B843-4BD007F5A5D4}"/>
              </a:ext>
            </a:extLst>
          </p:cNvPr>
          <p:cNvPicPr>
            <a:picLocks noChangeAspect="1"/>
          </p:cNvPicPr>
          <p:nvPr/>
        </p:nvPicPr>
        <p:blipFill>
          <a:blip r:embed="rId3"/>
          <a:stretch>
            <a:fillRect/>
          </a:stretch>
        </p:blipFill>
        <p:spPr>
          <a:xfrm>
            <a:off x="6911168" y="136525"/>
            <a:ext cx="3793930" cy="3535680"/>
          </a:xfrm>
          <a:prstGeom prst="rect">
            <a:avLst/>
          </a:prstGeom>
        </p:spPr>
      </p:pic>
      <p:pic>
        <p:nvPicPr>
          <p:cNvPr id="10" name="Picture 9">
            <a:extLst>
              <a:ext uri="{FF2B5EF4-FFF2-40B4-BE49-F238E27FC236}">
                <a16:creationId xmlns:a16="http://schemas.microsoft.com/office/drawing/2014/main" id="{B1B4A7E7-725B-65DC-928A-A2471FAE5B22}"/>
              </a:ext>
            </a:extLst>
          </p:cNvPr>
          <p:cNvPicPr>
            <a:picLocks noChangeAspect="1"/>
          </p:cNvPicPr>
          <p:nvPr/>
        </p:nvPicPr>
        <p:blipFill>
          <a:blip r:embed="rId4"/>
          <a:stretch>
            <a:fillRect/>
          </a:stretch>
        </p:blipFill>
        <p:spPr>
          <a:xfrm>
            <a:off x="2829560" y="2731825"/>
            <a:ext cx="3845560" cy="3249916"/>
          </a:xfrm>
          <a:prstGeom prst="rect">
            <a:avLst/>
          </a:prstGeom>
        </p:spPr>
      </p:pic>
    </p:spTree>
    <p:extLst>
      <p:ext uri="{BB962C8B-B14F-4D97-AF65-F5344CB8AC3E}">
        <p14:creationId xmlns:p14="http://schemas.microsoft.com/office/powerpoint/2010/main" val="164574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99AB73-0386-38B4-809E-3125F701B327}"/>
              </a:ext>
            </a:extLst>
          </p:cNvPr>
          <p:cNvPicPr>
            <a:picLocks noChangeAspect="1"/>
          </p:cNvPicPr>
          <p:nvPr/>
        </p:nvPicPr>
        <p:blipFill>
          <a:blip r:embed="rId2"/>
          <a:stretch>
            <a:fillRect/>
          </a:stretch>
        </p:blipFill>
        <p:spPr>
          <a:xfrm>
            <a:off x="8024662" y="1393920"/>
            <a:ext cx="3413248" cy="4830404"/>
          </a:xfrm>
          <a:prstGeom prst="rect">
            <a:avLst/>
          </a:prstGeom>
          <a:ln>
            <a:solidFill>
              <a:schemeClr val="tx1"/>
            </a:solidFill>
          </a:ln>
        </p:spPr>
      </p:pic>
      <p:sp>
        <p:nvSpPr>
          <p:cNvPr id="3" name="Title 2">
            <a:extLst>
              <a:ext uri="{FF2B5EF4-FFF2-40B4-BE49-F238E27FC236}">
                <a16:creationId xmlns:a16="http://schemas.microsoft.com/office/drawing/2014/main" id="{8FC83721-DB84-8D30-CBA4-DFEDDA05CB52}"/>
              </a:ext>
            </a:extLst>
          </p:cNvPr>
          <p:cNvSpPr>
            <a:spLocks noGrp="1"/>
          </p:cNvSpPr>
          <p:nvPr>
            <p:ph type="title"/>
          </p:nvPr>
        </p:nvSpPr>
        <p:spPr/>
        <p:txBody>
          <a:bodyPr/>
          <a:lstStyle/>
          <a:p>
            <a:r>
              <a:rPr lang="de-CH"/>
              <a:t>Begleitdokument</a:t>
            </a:r>
          </a:p>
        </p:txBody>
      </p:sp>
      <p:pic>
        <p:nvPicPr>
          <p:cNvPr id="5" name="Picture 4">
            <a:extLst>
              <a:ext uri="{FF2B5EF4-FFF2-40B4-BE49-F238E27FC236}">
                <a16:creationId xmlns:a16="http://schemas.microsoft.com/office/drawing/2014/main" id="{1BFE3D08-2F29-E0C4-13AB-7D9272898BDE}"/>
              </a:ext>
            </a:extLst>
          </p:cNvPr>
          <p:cNvPicPr>
            <a:picLocks noChangeAspect="1"/>
          </p:cNvPicPr>
          <p:nvPr/>
        </p:nvPicPr>
        <p:blipFill>
          <a:blip r:embed="rId3"/>
          <a:stretch>
            <a:fillRect/>
          </a:stretch>
        </p:blipFill>
        <p:spPr>
          <a:xfrm>
            <a:off x="7415855" y="1013798"/>
            <a:ext cx="3413248" cy="4830404"/>
          </a:xfrm>
          <a:prstGeom prst="rect">
            <a:avLst/>
          </a:prstGeom>
          <a:ln>
            <a:solidFill>
              <a:srgbClr val="4B647D"/>
            </a:solidFill>
          </a:ln>
        </p:spPr>
      </p:pic>
      <p:pic>
        <p:nvPicPr>
          <p:cNvPr id="2" name="Picture 1">
            <a:extLst>
              <a:ext uri="{FF2B5EF4-FFF2-40B4-BE49-F238E27FC236}">
                <a16:creationId xmlns:a16="http://schemas.microsoft.com/office/drawing/2014/main" id="{C884370C-47FC-07C0-CDB9-560DA565747B}"/>
              </a:ext>
            </a:extLst>
          </p:cNvPr>
          <p:cNvPicPr>
            <a:picLocks noChangeAspect="1"/>
          </p:cNvPicPr>
          <p:nvPr/>
        </p:nvPicPr>
        <p:blipFill>
          <a:blip r:embed="rId4"/>
          <a:stretch>
            <a:fillRect/>
          </a:stretch>
        </p:blipFill>
        <p:spPr>
          <a:xfrm>
            <a:off x="1058120" y="1805514"/>
            <a:ext cx="5146481" cy="2947056"/>
          </a:xfrm>
          <a:prstGeom prst="rect">
            <a:avLst/>
          </a:prstGeom>
          <a:ln>
            <a:solidFill>
              <a:srgbClr val="000000"/>
            </a:solidFill>
          </a:ln>
        </p:spPr>
      </p:pic>
    </p:spTree>
    <p:extLst>
      <p:ext uri="{BB962C8B-B14F-4D97-AF65-F5344CB8AC3E}">
        <p14:creationId xmlns:p14="http://schemas.microsoft.com/office/powerpoint/2010/main" val="188274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3D84E2-EA97-A8B0-B26E-BF5A89961E6E}"/>
              </a:ext>
            </a:extLst>
          </p:cNvPr>
          <p:cNvPicPr>
            <a:picLocks noChangeAspect="1"/>
          </p:cNvPicPr>
          <p:nvPr/>
        </p:nvPicPr>
        <p:blipFill>
          <a:blip r:embed="rId3"/>
          <a:stretch>
            <a:fillRect/>
          </a:stretch>
        </p:blipFill>
        <p:spPr>
          <a:xfrm>
            <a:off x="674651" y="2250440"/>
            <a:ext cx="4930357" cy="3166284"/>
          </a:xfrm>
          <a:prstGeom prst="rect">
            <a:avLst/>
          </a:prstGeom>
        </p:spPr>
      </p:pic>
      <p:sp>
        <p:nvSpPr>
          <p:cNvPr id="2" name="Slide Number Placeholder 1">
            <a:extLst>
              <a:ext uri="{FF2B5EF4-FFF2-40B4-BE49-F238E27FC236}">
                <a16:creationId xmlns:a16="http://schemas.microsoft.com/office/drawing/2014/main" id="{1B0A8224-4300-8588-9949-95367D1287C3}"/>
              </a:ext>
            </a:extLst>
          </p:cNvPr>
          <p:cNvSpPr>
            <a:spLocks noGrp="1"/>
          </p:cNvSpPr>
          <p:nvPr>
            <p:ph type="sldNum" sz="quarter" idx="10"/>
          </p:nvPr>
        </p:nvSpPr>
        <p:spPr/>
        <p:txBody>
          <a:bodyPr/>
          <a:lstStyle/>
          <a:p>
            <a:pPr>
              <a:defRPr/>
            </a:pPr>
            <a:fld id="{9F0A35F2-7595-4779-9180-596D2E72BBB9}" type="slidenum">
              <a:rPr lang="de-CH" smtClean="0"/>
              <a:pPr>
                <a:defRPr/>
              </a:pPr>
              <a:t>20</a:t>
            </a:fld>
            <a:endParaRPr lang="de-CH"/>
          </a:p>
        </p:txBody>
      </p:sp>
      <p:sp>
        <p:nvSpPr>
          <p:cNvPr id="10" name="Line Callout 1 9">
            <a:extLst>
              <a:ext uri="{FF2B5EF4-FFF2-40B4-BE49-F238E27FC236}">
                <a16:creationId xmlns:a16="http://schemas.microsoft.com/office/drawing/2014/main" id="{729E1F52-85C3-E40F-B176-E32922D23AE8}"/>
              </a:ext>
            </a:extLst>
          </p:cNvPr>
          <p:cNvSpPr/>
          <p:nvPr/>
        </p:nvSpPr>
        <p:spPr>
          <a:xfrm>
            <a:off x="6742149" y="1259839"/>
            <a:ext cx="3951251" cy="3234029"/>
          </a:xfrm>
          <a:prstGeom prst="borderCallout1">
            <a:avLst>
              <a:gd name="adj1" fmla="val 48752"/>
              <a:gd name="adj2" fmla="val -105"/>
              <a:gd name="adj3" fmla="val 68989"/>
              <a:gd name="adj4" fmla="val -53890"/>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35ECFFB-41DE-7EB2-7431-31204CB3BA99}"/>
              </a:ext>
            </a:extLst>
          </p:cNvPr>
          <p:cNvSpPr>
            <a:spLocks noGrp="1"/>
          </p:cNvSpPr>
          <p:nvPr>
            <p:ph type="title"/>
          </p:nvPr>
        </p:nvSpPr>
        <p:spPr/>
        <p:txBody>
          <a:bodyPr/>
          <a:lstStyle/>
          <a:p>
            <a:r>
              <a:rPr lang="de-CH" dirty="0"/>
              <a:t>GPTs</a:t>
            </a:r>
          </a:p>
        </p:txBody>
      </p:sp>
      <p:sp>
        <p:nvSpPr>
          <p:cNvPr id="6" name="TextBox 5">
            <a:extLst>
              <a:ext uri="{FF2B5EF4-FFF2-40B4-BE49-F238E27FC236}">
                <a16:creationId xmlns:a16="http://schemas.microsoft.com/office/drawing/2014/main" id="{51005EB4-CE78-3539-61CD-3FCC11988E68}"/>
              </a:ext>
            </a:extLst>
          </p:cNvPr>
          <p:cNvSpPr txBox="1"/>
          <p:nvPr/>
        </p:nvSpPr>
        <p:spPr>
          <a:xfrm>
            <a:off x="365145" y="6547521"/>
            <a:ext cx="7918983" cy="261270"/>
          </a:xfrm>
          <a:prstGeom prst="rect">
            <a:avLst/>
          </a:prstGeom>
          <a:noFill/>
        </p:spPr>
        <p:txBody>
          <a:bodyPr wrap="square" rtlCol="0">
            <a:spAutoFit/>
          </a:bodyPr>
          <a:lstStyle/>
          <a:p>
            <a:pPr algn="l"/>
            <a:r>
              <a:rPr lang="de-CH" sz="1099">
                <a:solidFill>
                  <a:schemeClr val="tx1">
                    <a:lumMod val="50000"/>
                    <a:lumOff val="50000"/>
                  </a:schemeClr>
                </a:solidFill>
              </a:rPr>
              <a:t>Bildquelle: https://virtuelleakademie.github.io/promptly-literate</a:t>
            </a:r>
          </a:p>
        </p:txBody>
      </p:sp>
      <p:pic>
        <p:nvPicPr>
          <p:cNvPr id="9" name="Picture 8">
            <a:extLst>
              <a:ext uri="{FF2B5EF4-FFF2-40B4-BE49-F238E27FC236}">
                <a16:creationId xmlns:a16="http://schemas.microsoft.com/office/drawing/2014/main" id="{302F72EB-7DE1-3E8E-91A5-887926C82A80}"/>
              </a:ext>
            </a:extLst>
          </p:cNvPr>
          <p:cNvPicPr>
            <a:picLocks noChangeAspect="1"/>
          </p:cNvPicPr>
          <p:nvPr/>
        </p:nvPicPr>
        <p:blipFill>
          <a:blip r:embed="rId4"/>
          <a:stretch>
            <a:fillRect/>
          </a:stretch>
        </p:blipFill>
        <p:spPr>
          <a:xfrm>
            <a:off x="7345680" y="1368092"/>
            <a:ext cx="2823897" cy="3017521"/>
          </a:xfrm>
          <a:prstGeom prst="rect">
            <a:avLst/>
          </a:prstGeom>
        </p:spPr>
      </p:pic>
    </p:spTree>
    <p:extLst>
      <p:ext uri="{BB962C8B-B14F-4D97-AF65-F5344CB8AC3E}">
        <p14:creationId xmlns:p14="http://schemas.microsoft.com/office/powerpoint/2010/main" val="2513963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29D989-3A5A-C0D4-8021-232A46986E9F}"/>
              </a:ext>
            </a:extLst>
          </p:cNvPr>
          <p:cNvSpPr>
            <a:spLocks noGrp="1"/>
          </p:cNvSpPr>
          <p:nvPr>
            <p:ph type="sldNum" sz="quarter" idx="10"/>
          </p:nvPr>
        </p:nvSpPr>
        <p:spPr/>
        <p:txBody>
          <a:bodyPr/>
          <a:lstStyle/>
          <a:p>
            <a:pPr>
              <a:defRPr/>
            </a:pPr>
            <a:fld id="{9F0A35F2-7595-4779-9180-596D2E72BBB9}" type="slidenum">
              <a:rPr lang="de-CH" smtClean="0"/>
              <a:pPr>
                <a:defRPr/>
              </a:pPr>
              <a:t>21</a:t>
            </a:fld>
            <a:endParaRPr lang="de-CH"/>
          </a:p>
        </p:txBody>
      </p:sp>
      <p:sp>
        <p:nvSpPr>
          <p:cNvPr id="4" name="Title 3">
            <a:extLst>
              <a:ext uri="{FF2B5EF4-FFF2-40B4-BE49-F238E27FC236}">
                <a16:creationId xmlns:a16="http://schemas.microsoft.com/office/drawing/2014/main" id="{D5AB841D-06BF-E944-035A-C1C4E81A9E85}"/>
              </a:ext>
            </a:extLst>
          </p:cNvPr>
          <p:cNvSpPr>
            <a:spLocks noGrp="1"/>
          </p:cNvSpPr>
          <p:nvPr>
            <p:ph type="title"/>
          </p:nvPr>
        </p:nvSpPr>
        <p:spPr/>
        <p:txBody>
          <a:bodyPr/>
          <a:lstStyle/>
          <a:p>
            <a:r>
              <a:rPr lang="de-CH"/>
              <a:t>Was ist ein Prompt?</a:t>
            </a:r>
          </a:p>
        </p:txBody>
      </p:sp>
      <p:sp>
        <p:nvSpPr>
          <p:cNvPr id="6" name="TextBox 5">
            <a:extLst>
              <a:ext uri="{FF2B5EF4-FFF2-40B4-BE49-F238E27FC236}">
                <a16:creationId xmlns:a16="http://schemas.microsoft.com/office/drawing/2014/main" id="{7F223AB0-9E3E-2A5C-0D96-C329C2F7E524}"/>
              </a:ext>
            </a:extLst>
          </p:cNvPr>
          <p:cNvSpPr txBox="1"/>
          <p:nvPr/>
        </p:nvSpPr>
        <p:spPr>
          <a:xfrm>
            <a:off x="365145" y="6547521"/>
            <a:ext cx="7918983" cy="261270"/>
          </a:xfrm>
          <a:prstGeom prst="rect">
            <a:avLst/>
          </a:prstGeom>
          <a:noFill/>
        </p:spPr>
        <p:txBody>
          <a:bodyPr wrap="square" rtlCol="0">
            <a:spAutoFit/>
          </a:bodyPr>
          <a:lstStyle/>
          <a:p>
            <a:pPr algn="l"/>
            <a:r>
              <a:rPr lang="de-CH" sz="1099" dirty="0">
                <a:solidFill>
                  <a:schemeClr val="tx1">
                    <a:lumMod val="50000"/>
                    <a:lumOff val="50000"/>
                  </a:schemeClr>
                </a:solidFill>
              </a:rPr>
              <a:t>Bildquelle: https://</a:t>
            </a:r>
            <a:r>
              <a:rPr lang="de-CH" sz="1099" dirty="0" err="1">
                <a:solidFill>
                  <a:schemeClr val="tx1">
                    <a:lumMod val="50000"/>
                    <a:lumOff val="50000"/>
                  </a:schemeClr>
                </a:solidFill>
              </a:rPr>
              <a:t>virtuelleakademie.github.io</a:t>
            </a:r>
            <a:r>
              <a:rPr lang="de-CH" sz="1099" dirty="0">
                <a:solidFill>
                  <a:schemeClr val="tx1">
                    <a:lumMod val="50000"/>
                    <a:lumOff val="50000"/>
                  </a:schemeClr>
                </a:solidFill>
              </a:rPr>
              <a:t>/</a:t>
            </a:r>
            <a:r>
              <a:rPr lang="de-CH" sz="1099" dirty="0" err="1">
                <a:solidFill>
                  <a:schemeClr val="tx1">
                    <a:lumMod val="50000"/>
                    <a:lumOff val="50000"/>
                  </a:schemeClr>
                </a:solidFill>
              </a:rPr>
              <a:t>promptly-literate</a:t>
            </a:r>
            <a:endParaRPr lang="de-CH" sz="1099" dirty="0">
              <a:solidFill>
                <a:schemeClr val="tx1">
                  <a:lumMod val="50000"/>
                  <a:lumOff val="50000"/>
                </a:schemeClr>
              </a:solidFill>
            </a:endParaRPr>
          </a:p>
        </p:txBody>
      </p:sp>
      <p:pic>
        <p:nvPicPr>
          <p:cNvPr id="17" name="Graphic 16" descr="Female Profile with solid fill">
            <a:extLst>
              <a:ext uri="{FF2B5EF4-FFF2-40B4-BE49-F238E27FC236}">
                <a16:creationId xmlns:a16="http://schemas.microsoft.com/office/drawing/2014/main" id="{4E9EF841-911A-7944-BC0B-44B63D8964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8396" y="2972989"/>
            <a:ext cx="913211" cy="913211"/>
          </a:xfrm>
          <a:prstGeom prst="rect">
            <a:avLst/>
          </a:prstGeom>
        </p:spPr>
      </p:pic>
      <p:cxnSp>
        <p:nvCxnSpPr>
          <p:cNvPr id="25" name="Straight Arrow Connector 24">
            <a:extLst>
              <a:ext uri="{FF2B5EF4-FFF2-40B4-BE49-F238E27FC236}">
                <a16:creationId xmlns:a16="http://schemas.microsoft.com/office/drawing/2014/main" id="{114C2959-33BE-82ED-5903-C2C66D9FE203}"/>
              </a:ext>
            </a:extLst>
          </p:cNvPr>
          <p:cNvCxnSpPr/>
          <p:nvPr/>
        </p:nvCxnSpPr>
        <p:spPr>
          <a:xfrm>
            <a:off x="4151802" y="3484047"/>
            <a:ext cx="1014679"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CF24D2E-804D-BD29-1946-441D311A6FE8}"/>
              </a:ext>
            </a:extLst>
          </p:cNvPr>
          <p:cNvCxnSpPr/>
          <p:nvPr/>
        </p:nvCxnSpPr>
        <p:spPr>
          <a:xfrm>
            <a:off x="6690744" y="3484047"/>
            <a:ext cx="1014679"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0B9AA88F-441D-23AE-5457-132B446E6C6F}"/>
              </a:ext>
            </a:extLst>
          </p:cNvPr>
          <p:cNvGrpSpPr/>
          <p:nvPr/>
        </p:nvGrpSpPr>
        <p:grpSpPr>
          <a:xfrm>
            <a:off x="5564720" y="3025030"/>
            <a:ext cx="918887" cy="988331"/>
            <a:chOff x="4365106" y="2678871"/>
            <a:chExt cx="920083" cy="989618"/>
          </a:xfrm>
        </p:grpSpPr>
        <p:pic>
          <p:nvPicPr>
            <p:cNvPr id="7" name="Graphic 6" descr="Cauldron with solid fill">
              <a:extLst>
                <a:ext uri="{FF2B5EF4-FFF2-40B4-BE49-F238E27FC236}">
                  <a16:creationId xmlns:a16="http://schemas.microsoft.com/office/drawing/2014/main" id="{3A785DE2-E968-C9D6-DB01-D3DF02B870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106" y="2678871"/>
              <a:ext cx="742913" cy="742913"/>
            </a:xfrm>
            <a:prstGeom prst="rect">
              <a:avLst/>
            </a:prstGeom>
          </p:spPr>
        </p:pic>
        <p:sp>
          <p:nvSpPr>
            <p:cNvPr id="8" name="TextBox 7">
              <a:extLst>
                <a:ext uri="{FF2B5EF4-FFF2-40B4-BE49-F238E27FC236}">
                  <a16:creationId xmlns:a16="http://schemas.microsoft.com/office/drawing/2014/main" id="{C1422638-2238-CF56-3A5E-C0B7C71B91AA}"/>
                </a:ext>
              </a:extLst>
            </p:cNvPr>
            <p:cNvSpPr txBox="1"/>
            <p:nvPr/>
          </p:nvSpPr>
          <p:spPr>
            <a:xfrm>
              <a:off x="4502869" y="3391490"/>
              <a:ext cx="782320" cy="276999"/>
            </a:xfrm>
            <a:prstGeom prst="rect">
              <a:avLst/>
            </a:prstGeom>
            <a:noFill/>
          </p:spPr>
          <p:txBody>
            <a:bodyPr wrap="square" rtlCol="0">
              <a:spAutoFit/>
            </a:bodyPr>
            <a:lstStyle/>
            <a:p>
              <a:pPr algn="l"/>
              <a:r>
                <a:rPr lang="en-US" sz="1198" dirty="0"/>
                <a:t>LLM</a:t>
              </a:r>
            </a:p>
          </p:txBody>
        </p:sp>
      </p:grpSp>
      <p:pic>
        <p:nvPicPr>
          <p:cNvPr id="10" name="Graphic 9" descr="Magic Wand Auto with solid fill">
            <a:extLst>
              <a:ext uri="{FF2B5EF4-FFF2-40B4-BE49-F238E27FC236}">
                <a16:creationId xmlns:a16="http://schemas.microsoft.com/office/drawing/2014/main" id="{8666CF66-E6CC-A6C7-50F6-7FFDA869BD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4156" y="2719319"/>
            <a:ext cx="611421" cy="611421"/>
          </a:xfrm>
          <a:prstGeom prst="rect">
            <a:avLst/>
          </a:prstGeom>
        </p:spPr>
      </p:pic>
      <p:pic>
        <p:nvPicPr>
          <p:cNvPr id="12" name="Graphic 11" descr="Document with solid fill">
            <a:extLst>
              <a:ext uri="{FF2B5EF4-FFF2-40B4-BE49-F238E27FC236}">
                <a16:creationId xmlns:a16="http://schemas.microsoft.com/office/drawing/2014/main" id="{09E3774B-4C1A-4267-127B-7C5A9F1848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77952" y="2971800"/>
            <a:ext cx="914400" cy="914400"/>
          </a:xfrm>
          <a:prstGeom prst="rect">
            <a:avLst/>
          </a:prstGeom>
        </p:spPr>
      </p:pic>
      <p:sp>
        <p:nvSpPr>
          <p:cNvPr id="13" name="TextBox 12">
            <a:extLst>
              <a:ext uri="{FF2B5EF4-FFF2-40B4-BE49-F238E27FC236}">
                <a16:creationId xmlns:a16="http://schemas.microsoft.com/office/drawing/2014/main" id="{37B6169A-570C-7997-B708-580AADF19101}"/>
              </a:ext>
            </a:extLst>
          </p:cNvPr>
          <p:cNvSpPr txBox="1"/>
          <p:nvPr/>
        </p:nvSpPr>
        <p:spPr>
          <a:xfrm>
            <a:off x="7705423" y="3886200"/>
            <a:ext cx="2276777" cy="369332"/>
          </a:xfrm>
          <a:prstGeom prst="rect">
            <a:avLst/>
          </a:prstGeom>
          <a:noFill/>
        </p:spPr>
        <p:txBody>
          <a:bodyPr wrap="none" rtlCol="0">
            <a:spAutoFit/>
          </a:bodyPr>
          <a:lstStyle/>
          <a:p>
            <a:r>
              <a:rPr lang="en-US" dirty="0" err="1"/>
              <a:t>Gewünschter</a:t>
            </a:r>
            <a:r>
              <a:rPr lang="en-US" dirty="0"/>
              <a:t> Output</a:t>
            </a:r>
          </a:p>
        </p:txBody>
      </p:sp>
    </p:spTree>
    <p:extLst>
      <p:ext uri="{BB962C8B-B14F-4D97-AF65-F5344CB8AC3E}">
        <p14:creationId xmlns:p14="http://schemas.microsoft.com/office/powerpoint/2010/main" val="8247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p:txBody>
          <a:bodyPr/>
          <a:lstStyle/>
          <a:p>
            <a:pPr marL="0" indent="0">
              <a:buNone/>
            </a:pPr>
            <a:r>
              <a:rPr lang="de-CH" b="1" i="0" dirty="0">
                <a:solidFill>
                  <a:srgbClr val="222222"/>
                </a:solidFill>
                <a:effectLst/>
                <a:latin typeface="+mj-lt"/>
              </a:rPr>
              <a:t>Überblick:</a:t>
            </a:r>
          </a:p>
          <a:p>
            <a:pPr marL="0" indent="0">
              <a:buNone/>
            </a:pPr>
            <a:endParaRPr lang="de-CH" b="1" dirty="0">
              <a:solidFill>
                <a:srgbClr val="222222"/>
              </a:solidFill>
              <a:latin typeface="+mj-lt"/>
            </a:endParaRPr>
          </a:p>
          <a:p>
            <a:pPr marL="514350" indent="-514350">
              <a:buFont typeface="+mj-lt"/>
              <a:buAutoNum type="arabicPeriod"/>
            </a:pPr>
            <a:r>
              <a:rPr lang="de-CH" i="0" dirty="0">
                <a:solidFill>
                  <a:srgbClr val="222222"/>
                </a:solidFill>
                <a:effectLst/>
                <a:latin typeface="+mj-lt"/>
              </a:rPr>
              <a:t>Sei klar, genau und präzise</a:t>
            </a:r>
          </a:p>
          <a:p>
            <a:pPr marL="514350" indent="-514350">
              <a:buFont typeface="+mj-lt"/>
              <a:buAutoNum type="arabicPeriod"/>
            </a:pPr>
            <a:r>
              <a:rPr lang="de-CH" i="0" dirty="0">
                <a:solidFill>
                  <a:srgbClr val="222222"/>
                </a:solidFill>
                <a:effectLst/>
                <a:latin typeface="+mj-lt"/>
              </a:rPr>
              <a:t>Fange einfach an und verbessere</a:t>
            </a:r>
          </a:p>
          <a:p>
            <a:pPr marL="514350" indent="-514350">
              <a:buFont typeface="+mj-lt"/>
              <a:buAutoNum type="arabicPeriod"/>
            </a:pPr>
            <a:r>
              <a:rPr lang="en-US" dirty="0" err="1"/>
              <a:t>Nutze</a:t>
            </a:r>
            <a:r>
              <a:rPr lang="en-US" dirty="0"/>
              <a:t> </a:t>
            </a:r>
            <a:r>
              <a:rPr lang="en-US" dirty="0" err="1"/>
              <a:t>Beispiele</a:t>
            </a:r>
            <a:r>
              <a:rPr lang="en-US" dirty="0"/>
              <a:t> und </a:t>
            </a:r>
            <a:r>
              <a:rPr lang="en-US" dirty="0" err="1"/>
              <a:t>Kontext</a:t>
            </a:r>
            <a:endParaRPr lang="en-US" dirty="0"/>
          </a:p>
          <a:p>
            <a:pPr marL="514350" indent="-514350">
              <a:buFont typeface="+mj-lt"/>
              <a:buAutoNum type="arabicPeriod"/>
            </a:pPr>
            <a:r>
              <a:rPr lang="de-CH" dirty="0"/>
              <a:t>Leite den Denkprozess</a:t>
            </a:r>
          </a:p>
          <a:p>
            <a:pPr marL="514350" indent="-514350">
              <a:buFont typeface="+mj-lt"/>
              <a:buAutoNum type="arabicPeriod"/>
            </a:pPr>
            <a:r>
              <a:rPr lang="de-CH" i="0" dirty="0">
                <a:solidFill>
                  <a:srgbClr val="222222"/>
                </a:solidFill>
                <a:effectLst/>
                <a:latin typeface="+mj-lt"/>
              </a:rPr>
              <a:t>Nutze das Wissen des Modells</a:t>
            </a:r>
          </a:p>
          <a:p>
            <a:pPr marL="514350" indent="-514350">
              <a:buFont typeface="+mj-lt"/>
              <a:buAutoNum type="arabicPeriod"/>
            </a:pPr>
            <a:r>
              <a:rPr lang="de-CH" i="0" dirty="0">
                <a:solidFill>
                  <a:srgbClr val="222222"/>
                </a:solidFill>
                <a:effectLst/>
                <a:latin typeface="+mj-lt"/>
              </a:rPr>
              <a:t>Verwende Rollenspieltechniken</a:t>
            </a:r>
          </a:p>
          <a:p>
            <a:pPr marL="0" indent="0">
              <a:buNone/>
            </a:pPr>
            <a:endParaRPr lang="de-CH" sz="1997" b="1" dirty="0">
              <a:solidFill>
                <a:srgbClr val="222222"/>
              </a:solidFill>
              <a:latin typeface="+mj-lt"/>
            </a:endParaRPr>
          </a:p>
          <a:p>
            <a:pPr marL="0" indent="0">
              <a:buNone/>
            </a:pPr>
            <a:endParaRPr lang="de-CH" sz="1997" b="1" dirty="0"/>
          </a:p>
          <a:p>
            <a:pPr marL="0" indent="0">
              <a:buNone/>
            </a:pPr>
            <a:endParaRPr lang="de-CH" sz="1997" b="1" dirty="0">
              <a:solidFill>
                <a:srgbClr val="222222"/>
              </a:solidFill>
              <a:latin typeface="+mj-lt"/>
            </a:endParaRPr>
          </a:p>
          <a:p>
            <a:pPr marL="0" indent="0">
              <a:buNone/>
            </a:pPr>
            <a:endParaRPr lang="de-CH" sz="1997" b="1" dirty="0">
              <a:solidFill>
                <a:srgbClr val="222222"/>
              </a:solidFill>
              <a:latin typeface="+mj-lt"/>
            </a:endParaRPr>
          </a:p>
          <a:p>
            <a:pPr marL="0" indent="0">
              <a:buNone/>
            </a:pPr>
            <a:endParaRPr lang="de-CH" sz="1997" b="1" dirty="0">
              <a:solidFill>
                <a:srgbClr val="222222"/>
              </a:solidFill>
              <a:latin typeface="+mj-lt"/>
            </a:endParaRPr>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dirty="0" err="1"/>
              <a:t>Prompting</a:t>
            </a:r>
            <a:r>
              <a:rPr lang="de-CH" dirty="0"/>
              <a:t>: Grundlagen</a:t>
            </a:r>
          </a:p>
        </p:txBody>
      </p:sp>
      <p:pic>
        <p:nvPicPr>
          <p:cNvPr id="4" name="Picture 3">
            <a:extLst>
              <a:ext uri="{FF2B5EF4-FFF2-40B4-BE49-F238E27FC236}">
                <a16:creationId xmlns:a16="http://schemas.microsoft.com/office/drawing/2014/main" id="{A23F5817-398D-1E12-3C51-184BA9BC50AF}"/>
              </a:ext>
            </a:extLst>
          </p:cNvPr>
          <p:cNvPicPr>
            <a:picLocks noChangeAspect="1"/>
          </p:cNvPicPr>
          <p:nvPr/>
        </p:nvPicPr>
        <p:blipFill>
          <a:blip r:embed="rId3"/>
          <a:stretch>
            <a:fillRect/>
          </a:stretch>
        </p:blipFill>
        <p:spPr>
          <a:xfrm>
            <a:off x="7383310" y="1379031"/>
            <a:ext cx="3749554" cy="3749554"/>
          </a:xfrm>
          <a:prstGeom prst="rect">
            <a:avLst/>
          </a:prstGeom>
        </p:spPr>
      </p:pic>
      <p:sp>
        <p:nvSpPr>
          <p:cNvPr id="5" name="TextBox 4">
            <a:extLst>
              <a:ext uri="{FF2B5EF4-FFF2-40B4-BE49-F238E27FC236}">
                <a16:creationId xmlns:a16="http://schemas.microsoft.com/office/drawing/2014/main" id="{A98E6CE4-1631-42D7-F3A6-581F93956086}"/>
              </a:ext>
            </a:extLst>
          </p:cNvPr>
          <p:cNvSpPr txBox="1"/>
          <p:nvPr/>
        </p:nvSpPr>
        <p:spPr>
          <a:xfrm>
            <a:off x="7148719" y="5181145"/>
            <a:ext cx="4970230" cy="307377"/>
          </a:xfrm>
          <a:prstGeom prst="rect">
            <a:avLst/>
          </a:prstGeom>
          <a:noFill/>
        </p:spPr>
        <p:txBody>
          <a:bodyPr wrap="square" rtlCol="0">
            <a:spAutoFit/>
          </a:bodyPr>
          <a:lstStyle/>
          <a:p>
            <a:pPr algn="l"/>
            <a:r>
              <a:rPr lang="de-CH" sz="1398"/>
              <a:t>Bildquelle: Erstellt mit DALL-E 3; Stil «Pop Art»</a:t>
            </a:r>
          </a:p>
        </p:txBody>
      </p:sp>
    </p:spTree>
    <p:extLst>
      <p:ext uri="{BB962C8B-B14F-4D97-AF65-F5344CB8AC3E}">
        <p14:creationId xmlns:p14="http://schemas.microsoft.com/office/powerpoint/2010/main" val="768320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p:txBody>
          <a:bodyPr>
            <a:normAutofit/>
          </a:bodyPr>
          <a:lstStyle/>
          <a:p>
            <a:pPr marL="0" indent="0">
              <a:buNone/>
            </a:pPr>
            <a:r>
              <a:rPr lang="de-CH" sz="1997" b="1" dirty="0">
                <a:solidFill>
                  <a:srgbClr val="222222"/>
                </a:solidFill>
                <a:latin typeface="+mj-lt"/>
              </a:rPr>
              <a:t>1. Sei klar, genau und präzise</a:t>
            </a:r>
          </a:p>
          <a:p>
            <a:pPr marL="0" indent="0">
              <a:buNone/>
            </a:pPr>
            <a:endParaRPr lang="de-CH" sz="1997" b="1" dirty="0">
              <a:solidFill>
                <a:srgbClr val="222222"/>
              </a:solidFill>
              <a:latin typeface="+mj-lt"/>
            </a:endParaRPr>
          </a:p>
          <a:p>
            <a:pPr marL="0" indent="0">
              <a:buNone/>
            </a:pPr>
            <a:endParaRPr lang="de-CH" sz="1997" dirty="0"/>
          </a:p>
          <a:p>
            <a:pPr marL="0" indent="0">
              <a:buNone/>
            </a:pPr>
            <a:r>
              <a:rPr lang="de-CH" sz="1997" dirty="0"/>
              <a:t>❌ Schreib etwas über Diabetes</a:t>
            </a:r>
          </a:p>
          <a:p>
            <a:pPr marL="0" indent="0">
              <a:buNone/>
            </a:pPr>
            <a:endParaRPr lang="de-CH" sz="1997" dirty="0"/>
          </a:p>
          <a:p>
            <a:pPr marL="531122" indent="-531122" defTabSz="448679">
              <a:buNone/>
            </a:pPr>
            <a:r>
              <a:rPr lang="de-CH" sz="1997" dirty="0"/>
              <a:t>✅ Schreib eine 200-Wörter-Erklärung darüber, wie Typ-2-Diabetes die Blutzuckerregulation beeinflusst, geeignet für neu diagnostizierte Patienten.</a:t>
            </a:r>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a:t>Prompting: Grundlagen</a:t>
            </a:r>
          </a:p>
        </p:txBody>
      </p:sp>
    </p:spTree>
    <p:extLst>
      <p:ext uri="{BB962C8B-B14F-4D97-AF65-F5344CB8AC3E}">
        <p14:creationId xmlns:p14="http://schemas.microsoft.com/office/powerpoint/2010/main" val="3426713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a:xfrm>
            <a:off x="838200" y="1443788"/>
            <a:ext cx="10515600" cy="4351338"/>
          </a:xfrm>
        </p:spPr>
        <p:txBody>
          <a:bodyPr>
            <a:noAutofit/>
          </a:bodyPr>
          <a:lstStyle/>
          <a:p>
            <a:pPr marL="0" indent="0">
              <a:buNone/>
            </a:pPr>
            <a:r>
              <a:rPr lang="de-CH" sz="2000" b="1" dirty="0">
                <a:solidFill>
                  <a:srgbClr val="222222"/>
                </a:solidFill>
                <a:latin typeface="+mj-lt"/>
              </a:rPr>
              <a:t>2. Fange einfach an und verbessere</a:t>
            </a:r>
          </a:p>
          <a:p>
            <a:pPr marL="0" indent="0">
              <a:buNone/>
            </a:pPr>
            <a:endParaRPr lang="de-CH" sz="2000" dirty="0"/>
          </a:p>
          <a:p>
            <a:pPr marL="0" indent="0">
              <a:buNone/>
            </a:pPr>
            <a:r>
              <a:rPr lang="de-CH" sz="2000" dirty="0"/>
              <a:t>❌ Erstelle einen umfassenden, mehrstufigen Behandlungsplan für einen Patienten mit chronischer Hypertonie, einschließlich Medikamentenregime, Lebensstiländerungen, Nachsorgezeitplan und möglichen Komplikationen.</a:t>
            </a:r>
          </a:p>
          <a:p>
            <a:pPr marL="0" indent="0">
              <a:buNone/>
            </a:pPr>
            <a:endParaRPr lang="de-CH" sz="2000" dirty="0"/>
          </a:p>
          <a:p>
            <a:pPr marL="531122" indent="-531122" defTabSz="448679">
              <a:buNone/>
            </a:pPr>
            <a:r>
              <a:rPr lang="de-CH" sz="2000" dirty="0"/>
              <a:t>✅ Schlage drei wichtige Lebensstiländerungen für einen Patienten vor, bei dem kürzlich eine leichte Hypertonie diagnostiziert wurde.</a:t>
            </a:r>
          </a:p>
          <a:p>
            <a:pPr marL="531122" indent="-531122" defTabSz="448679">
              <a:buNone/>
            </a:pPr>
            <a:endParaRPr lang="de-CH" sz="2000" dirty="0"/>
          </a:p>
          <a:p>
            <a:pPr marL="531122" indent="-531122" defTabSz="448679">
              <a:buNone/>
            </a:pPr>
            <a:r>
              <a:rPr lang="de-CH" sz="2000" b="1" dirty="0"/>
              <a:t>Wichtig</a:t>
            </a:r>
            <a:r>
              <a:rPr lang="de-CH" sz="2000" dirty="0"/>
              <a:t>: Dies ist nur der Ausgangspunkt. Basierend auf der Antwort solltest du weitere Fragen stellen oder um Erklärungen bitten. Zum Beispiel:</a:t>
            </a:r>
          </a:p>
          <a:p>
            <a:pPr lvl="1" defTabSz="448679"/>
            <a:r>
              <a:rPr lang="de-CH" sz="2000" dirty="0"/>
              <a:t>"Kannst du mehr Details zu einer dieser Änderungen geben?"</a:t>
            </a:r>
          </a:p>
          <a:p>
            <a:pPr lvl="1" defTabSz="448679"/>
            <a:r>
              <a:rPr lang="de-CH" sz="2000" dirty="0"/>
              <a:t>"Welche Auswirkungen hätte jede dieser Änderungen auf den Blutdruck?"</a:t>
            </a:r>
          </a:p>
          <a:p>
            <a:pPr lvl="1" defTabSz="448679"/>
            <a:r>
              <a:rPr lang="de-CH" sz="2000" dirty="0"/>
              <a:t>"Gibt es mögliche Herausforderungen bei der Umsetzung dieser Änderungen?"</a:t>
            </a:r>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dirty="0" err="1"/>
              <a:t>Prompting</a:t>
            </a:r>
            <a:r>
              <a:rPr lang="de-CH" dirty="0"/>
              <a:t>: Grundlagen</a:t>
            </a:r>
          </a:p>
        </p:txBody>
      </p:sp>
    </p:spTree>
    <p:extLst>
      <p:ext uri="{BB962C8B-B14F-4D97-AF65-F5344CB8AC3E}">
        <p14:creationId xmlns:p14="http://schemas.microsoft.com/office/powerpoint/2010/main" val="2734872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p:txBody>
          <a:bodyPr>
            <a:normAutofit/>
          </a:bodyPr>
          <a:lstStyle/>
          <a:p>
            <a:pPr marL="0" indent="0">
              <a:buNone/>
            </a:pPr>
            <a:r>
              <a:rPr lang="de-CH" sz="1997" b="1" dirty="0">
                <a:solidFill>
                  <a:srgbClr val="222222"/>
                </a:solidFill>
                <a:latin typeface="+mj-lt"/>
              </a:rPr>
              <a:t>3. Nutze Beispiele und Kontext</a:t>
            </a:r>
          </a:p>
          <a:p>
            <a:pPr marL="0" indent="0">
              <a:buNone/>
            </a:pPr>
            <a:endParaRPr lang="de-CH" sz="1997" dirty="0"/>
          </a:p>
          <a:p>
            <a:pPr marL="0" indent="0">
              <a:buNone/>
            </a:pPr>
            <a:r>
              <a:rPr lang="de-CH" sz="1997" dirty="0"/>
              <a:t>❌ Erkläre, wie man den Blutdruck misst.</a:t>
            </a:r>
          </a:p>
          <a:p>
            <a:pPr marL="0" indent="0">
              <a:buNone/>
            </a:pPr>
            <a:endParaRPr lang="de-CH" sz="1997" dirty="0"/>
          </a:p>
          <a:p>
            <a:pPr marL="531122" indent="-531122" defTabSz="448679">
              <a:buNone/>
            </a:pPr>
            <a:r>
              <a:rPr lang="de-CH" sz="1997" dirty="0"/>
              <a:t>✅ Erkläre, wie man den Blutdruck mit einem manuellen Sphygmomanometer misst. Berücksichtige dabei Schritte wie:</a:t>
            </a:r>
          </a:p>
          <a:p>
            <a:pPr lvl="1" defTabSz="448679"/>
            <a:r>
              <a:rPr lang="de-CH" sz="1597" dirty="0"/>
              <a:t>Positionierung des Patienten</a:t>
            </a:r>
          </a:p>
          <a:p>
            <a:pPr lvl="1" defTabSz="448679"/>
            <a:r>
              <a:rPr lang="de-CH" sz="1597" dirty="0"/>
              <a:t>Lokalisierung der </a:t>
            </a:r>
            <a:r>
              <a:rPr lang="de-CH" sz="1597" dirty="0" err="1"/>
              <a:t>Arteria</a:t>
            </a:r>
            <a:r>
              <a:rPr lang="de-CH" sz="1597" dirty="0"/>
              <a:t> brachialis</a:t>
            </a:r>
          </a:p>
          <a:p>
            <a:pPr lvl="1" defTabSz="448679"/>
            <a:r>
              <a:rPr lang="de-CH" sz="1597" dirty="0"/>
              <a:t>Aufpumpen der Manschette</a:t>
            </a:r>
          </a:p>
          <a:p>
            <a:pPr marL="531122" indent="-531122" defTabSz="448679">
              <a:buNone/>
            </a:pPr>
            <a:r>
              <a:rPr lang="de-CH" sz="1997" dirty="0"/>
              <a:t>Gib Details für jeden Schritt an.</a:t>
            </a:r>
            <a:br>
              <a:rPr lang="de-CH" sz="1997" dirty="0">
                <a:highlight>
                  <a:srgbClr val="FF0000"/>
                </a:highlight>
              </a:rPr>
            </a:br>
            <a:endParaRPr lang="de-CH" dirty="0"/>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a:t>Prompting: Grundlagen</a:t>
            </a:r>
          </a:p>
        </p:txBody>
      </p:sp>
    </p:spTree>
    <p:extLst>
      <p:ext uri="{BB962C8B-B14F-4D97-AF65-F5344CB8AC3E}">
        <p14:creationId xmlns:p14="http://schemas.microsoft.com/office/powerpoint/2010/main" val="708303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a:xfrm>
            <a:off x="565821" y="1709616"/>
            <a:ext cx="11438082" cy="4783259"/>
          </a:xfrm>
        </p:spPr>
        <p:txBody>
          <a:bodyPr>
            <a:normAutofit/>
          </a:bodyPr>
          <a:lstStyle/>
          <a:p>
            <a:pPr marL="0" indent="0">
              <a:buNone/>
            </a:pPr>
            <a:r>
              <a:rPr lang="de-CH" sz="1997" b="1" dirty="0">
                <a:solidFill>
                  <a:srgbClr val="222222"/>
                </a:solidFill>
                <a:latin typeface="+mj-lt"/>
              </a:rPr>
              <a:t>4. </a:t>
            </a:r>
            <a:r>
              <a:rPr lang="de-CH" sz="1997" b="1" dirty="0"/>
              <a:t>Leite den Denkprozess</a:t>
            </a:r>
            <a:endParaRPr lang="de-CH" sz="1997" b="1" dirty="0">
              <a:solidFill>
                <a:srgbClr val="222222"/>
              </a:solidFill>
              <a:latin typeface="+mj-lt"/>
            </a:endParaRPr>
          </a:p>
          <a:p>
            <a:pPr marL="456606" indent="-456606">
              <a:buAutoNum type="arabicPeriod"/>
            </a:pPr>
            <a:endParaRPr lang="de-CH" sz="1997" b="1" dirty="0">
              <a:solidFill>
                <a:srgbClr val="222222"/>
              </a:solidFill>
              <a:latin typeface="+mj-lt"/>
            </a:endParaRPr>
          </a:p>
          <a:p>
            <a:pPr marL="0" indent="0">
              <a:buNone/>
            </a:pPr>
            <a:endParaRPr lang="de-CH" sz="1997" dirty="0"/>
          </a:p>
          <a:p>
            <a:pPr marL="0" indent="0">
              <a:buNone/>
            </a:pPr>
            <a:r>
              <a:rPr lang="de-CH" sz="1997" dirty="0"/>
              <a:t>❌ Diagnostiziere einen Patienten mit diesen Symptomen: Fieber, Husten und Atemnot.</a:t>
            </a:r>
          </a:p>
          <a:p>
            <a:pPr marL="0" indent="0">
              <a:buNone/>
            </a:pPr>
            <a:endParaRPr lang="de-CH" sz="1997" dirty="0"/>
          </a:p>
          <a:p>
            <a:pPr marL="531122" indent="-531122" defTabSz="448679">
              <a:buNone/>
            </a:pPr>
            <a:r>
              <a:rPr lang="de-CH" sz="1997" dirty="0"/>
              <a:t>✅ Lass uns die Diagnose eines Patienten mit Fieber, Husten und Atemnot Schritt für Schritt angehen:</a:t>
            </a:r>
          </a:p>
          <a:p>
            <a:pPr marL="988322" lvl="1" indent="-531122" defTabSz="448679">
              <a:buFont typeface="+mj-lt"/>
              <a:buAutoNum type="arabicPeriod"/>
            </a:pPr>
            <a:r>
              <a:rPr lang="de-CH" sz="1597" dirty="0"/>
              <a:t>Zuerst liste mögliche Ursachen für diese Symptome auf.</a:t>
            </a:r>
          </a:p>
          <a:p>
            <a:pPr marL="988322" lvl="1" indent="-531122" defTabSz="448679">
              <a:buFont typeface="+mj-lt"/>
              <a:buAutoNum type="arabicPeriod"/>
            </a:pPr>
            <a:r>
              <a:rPr lang="de-CH" sz="1597" dirty="0"/>
              <a:t>Welche zusätzlichen Informationen wären hilfreich?</a:t>
            </a:r>
          </a:p>
          <a:p>
            <a:pPr marL="988322" lvl="1" indent="-531122" defTabSz="448679">
              <a:buFont typeface="+mj-lt"/>
              <a:buAutoNum type="arabicPeriod"/>
            </a:pPr>
            <a:r>
              <a:rPr lang="de-CH" sz="1597" dirty="0"/>
              <a:t>Welche körperlichen Untersuchungen sollten durchgeführt werden?</a:t>
            </a:r>
          </a:p>
          <a:p>
            <a:pPr marL="988322" lvl="1" indent="-531122" defTabSz="448679">
              <a:buFont typeface="+mj-lt"/>
              <a:buAutoNum type="arabicPeriod"/>
            </a:pPr>
            <a:r>
              <a:rPr lang="de-CH" sz="1597" dirty="0"/>
              <a:t>Welche diagnostischen Tests könnten angeordnet werden?</a:t>
            </a:r>
          </a:p>
          <a:p>
            <a:pPr marL="988322" lvl="1" indent="-531122" defTabSz="448679">
              <a:buFont typeface="+mj-lt"/>
              <a:buAutoNum type="arabicPeriod"/>
            </a:pPr>
            <a:r>
              <a:rPr lang="de-CH" sz="1597" dirty="0"/>
              <a:t>Wie würdest du die Differentialdiagnosen priorisieren?</a:t>
            </a:r>
            <a:endParaRPr lang="de-CH" sz="1997" dirty="0"/>
          </a:p>
          <a:p>
            <a:pPr marL="531122" indent="-531122" defTabSz="448679">
              <a:buNone/>
            </a:pPr>
            <a:r>
              <a:rPr lang="de-CH" sz="1997" dirty="0"/>
              <a:t>Lass uns mit Schritt 1 beginnen...</a:t>
            </a:r>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dirty="0" err="1"/>
              <a:t>Prompting</a:t>
            </a:r>
            <a:r>
              <a:rPr lang="de-CH" dirty="0"/>
              <a:t>: Grundlagen</a:t>
            </a:r>
          </a:p>
        </p:txBody>
      </p:sp>
    </p:spTree>
    <p:extLst>
      <p:ext uri="{BB962C8B-B14F-4D97-AF65-F5344CB8AC3E}">
        <p14:creationId xmlns:p14="http://schemas.microsoft.com/office/powerpoint/2010/main" val="2279110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p:txBody>
          <a:bodyPr>
            <a:normAutofit/>
          </a:bodyPr>
          <a:lstStyle/>
          <a:p>
            <a:pPr marL="0" indent="0">
              <a:buNone/>
            </a:pPr>
            <a:r>
              <a:rPr lang="de-CH" sz="1997" b="1" dirty="0">
                <a:solidFill>
                  <a:srgbClr val="222222"/>
                </a:solidFill>
                <a:latin typeface="+mj-lt"/>
              </a:rPr>
              <a:t>5. Nutze das Wissen des Modells</a:t>
            </a:r>
          </a:p>
          <a:p>
            <a:pPr marL="0" indent="0">
              <a:buNone/>
            </a:pPr>
            <a:endParaRPr lang="de-CH" sz="1997" dirty="0"/>
          </a:p>
          <a:p>
            <a:pPr marL="0" indent="0">
              <a:buNone/>
            </a:pPr>
            <a:r>
              <a:rPr lang="de-CH" sz="1997" dirty="0"/>
              <a:t>❌ Erkläre, wie Impfstoffe funktionieren.</a:t>
            </a:r>
          </a:p>
          <a:p>
            <a:pPr marL="0" indent="0">
              <a:buNone/>
            </a:pPr>
            <a:endParaRPr lang="de-CH" sz="1997" dirty="0"/>
          </a:p>
          <a:p>
            <a:pPr marL="531122" indent="-531122" defTabSz="448679">
              <a:buNone/>
            </a:pPr>
            <a:r>
              <a:rPr lang="de-CH" sz="1997" dirty="0"/>
              <a:t>✅ Erkläre, wie mRNA-Impfstoffe funktionieren, als wärst du ein Immunologe, der eine Präsentation für eine Gruppe von Schülern der Oberstufe hält. Verwende dabei einen Vergleich, der das Immunsystem mit einem militärischen Verteidigungssystem vergleicht.</a:t>
            </a:r>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a:t>Prompting: Grundlagen</a:t>
            </a:r>
          </a:p>
        </p:txBody>
      </p:sp>
    </p:spTree>
    <p:extLst>
      <p:ext uri="{BB962C8B-B14F-4D97-AF65-F5344CB8AC3E}">
        <p14:creationId xmlns:p14="http://schemas.microsoft.com/office/powerpoint/2010/main" val="1773250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a:xfrm>
            <a:off x="450265" y="1785990"/>
            <a:ext cx="11438082" cy="4783259"/>
          </a:xfrm>
        </p:spPr>
        <p:txBody>
          <a:bodyPr/>
          <a:lstStyle/>
          <a:p>
            <a:pPr marL="0" indent="0">
              <a:buNone/>
            </a:pPr>
            <a:r>
              <a:rPr lang="de-CH" sz="1997" b="1" dirty="0">
                <a:solidFill>
                  <a:srgbClr val="222222"/>
                </a:solidFill>
                <a:latin typeface="+mj-lt"/>
              </a:rPr>
              <a:t>6. Verwende Rollenspieltechniken</a:t>
            </a:r>
          </a:p>
          <a:p>
            <a:pPr marL="0" indent="0">
              <a:buNone/>
            </a:pPr>
            <a:endParaRPr lang="de-CH" sz="1997" dirty="0"/>
          </a:p>
          <a:p>
            <a:pPr marL="0" indent="0">
              <a:buNone/>
            </a:pPr>
            <a:r>
              <a:rPr lang="de-CH" sz="1997" dirty="0"/>
              <a:t>❌ Gib Ratschläge zur Wahrung der Patientenvertraulichkeit.</a:t>
            </a:r>
            <a:br>
              <a:rPr lang="de-CH" sz="1997" dirty="0"/>
            </a:br>
            <a:endParaRPr lang="de-CH" sz="1997" dirty="0"/>
          </a:p>
          <a:p>
            <a:pPr marL="531122" indent="-531122" defTabSz="448679">
              <a:buNone/>
            </a:pPr>
            <a:r>
              <a:rPr lang="de-CH" sz="1997" dirty="0"/>
              <a:t>✅ Du bist eine leitende Krankenhausverwalterin mit 20 Jahren Erfahrung im Bereich Gesundheitsdatenschutz. Was sind deine drei wichtigsten Tipps für neue Krankenschwestern, um die Vertraulichkeit der Patienten im Zeitalter der elektronischen Patientenakten und sozialen Medien zu gewährleisten?</a:t>
            </a:r>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a:t>Prompting: Grundlagen</a:t>
            </a:r>
          </a:p>
        </p:txBody>
      </p:sp>
    </p:spTree>
    <p:extLst>
      <p:ext uri="{BB962C8B-B14F-4D97-AF65-F5344CB8AC3E}">
        <p14:creationId xmlns:p14="http://schemas.microsoft.com/office/powerpoint/2010/main" val="3286667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438D62-1CBC-42EC-9B95-5DAD4008B306}"/>
              </a:ext>
            </a:extLst>
          </p:cNvPr>
          <p:cNvSpPr>
            <a:spLocks noGrp="1"/>
          </p:cNvSpPr>
          <p:nvPr>
            <p:ph type="sldNum" sz="quarter" idx="10"/>
          </p:nvPr>
        </p:nvSpPr>
        <p:spPr/>
        <p:txBody>
          <a:bodyPr/>
          <a:lstStyle/>
          <a:p>
            <a:pPr>
              <a:defRPr/>
            </a:pPr>
            <a:fld id="{9F0A35F2-7595-4779-9180-596D2E72BBB9}" type="slidenum">
              <a:rPr lang="de-CH" smtClean="0"/>
              <a:pPr>
                <a:defRPr/>
              </a:pPr>
              <a:t>29</a:t>
            </a:fld>
            <a:endParaRPr lang="de-CH"/>
          </a:p>
        </p:txBody>
      </p:sp>
      <p:sp>
        <p:nvSpPr>
          <p:cNvPr id="3" name="Content Placeholder 2">
            <a:extLst>
              <a:ext uri="{FF2B5EF4-FFF2-40B4-BE49-F238E27FC236}">
                <a16:creationId xmlns:a16="http://schemas.microsoft.com/office/drawing/2014/main" id="{906CCB3F-5F33-DB78-C2EE-4A7ECF07CF16}"/>
              </a:ext>
            </a:extLst>
          </p:cNvPr>
          <p:cNvSpPr>
            <a:spLocks noGrp="1"/>
          </p:cNvSpPr>
          <p:nvPr>
            <p:ph sz="quarter" idx="11"/>
          </p:nvPr>
        </p:nvSpPr>
        <p:spPr>
          <a:xfrm>
            <a:off x="450265" y="1379031"/>
            <a:ext cx="6891703" cy="4918022"/>
          </a:xfrm>
        </p:spPr>
        <p:txBody>
          <a:bodyPr>
            <a:normAutofit lnSpcReduction="10000"/>
          </a:bodyPr>
          <a:lstStyle/>
          <a:p>
            <a:pPr marL="0" indent="0">
              <a:buNone/>
            </a:pPr>
            <a:r>
              <a:rPr lang="de-CH" b="1" dirty="0"/>
              <a:t>Informationsqualität bei KI-Systemen</a:t>
            </a:r>
          </a:p>
          <a:p>
            <a:pPr marL="0" indent="0">
              <a:buNone/>
            </a:pPr>
            <a:endParaRPr lang="de-CH" b="1" dirty="0"/>
          </a:p>
          <a:p>
            <a:pPr lvl="1"/>
            <a:r>
              <a:rPr lang="de-CH" dirty="0"/>
              <a:t>GPT und ähnliche KI-Tools sind keine klassischen Suchmaschinen. Obwohl ChatGPT zwar eine Websuche durchführen kann, sollten Lehrpersonen und Schüler*innen die Ergebnisse immer kritisch hinterfragen.</a:t>
            </a:r>
          </a:p>
          <a:p>
            <a:pPr lvl="1"/>
            <a:r>
              <a:rPr lang="de-CH" dirty="0"/>
              <a:t>KI-Tools haben kein Konzept von "Wahrheit" oder "Lüge".</a:t>
            </a:r>
          </a:p>
          <a:p>
            <a:pPr lvl="1"/>
            <a:r>
              <a:rPr lang="de-CH" dirty="0"/>
              <a:t>Sie erzeugen Texte basierend auf ihrem Training, was manchmal zu ungenauen oder erfundenen Informationen (Halluzinationen) führen kann. </a:t>
            </a:r>
            <a:br>
              <a:rPr lang="de-CH" dirty="0"/>
            </a:br>
            <a:endParaRPr lang="de-CH" dirty="0"/>
          </a:p>
          <a:p>
            <a:pPr marL="0" indent="0">
              <a:buNone/>
            </a:pPr>
            <a:endParaRPr lang="de-CH" dirty="0"/>
          </a:p>
        </p:txBody>
      </p:sp>
      <p:sp>
        <p:nvSpPr>
          <p:cNvPr id="4" name="Title 3">
            <a:extLst>
              <a:ext uri="{FF2B5EF4-FFF2-40B4-BE49-F238E27FC236}">
                <a16:creationId xmlns:a16="http://schemas.microsoft.com/office/drawing/2014/main" id="{EB80EFD8-3B6F-E8CD-F958-961C2C3C9A14}"/>
              </a:ext>
            </a:extLst>
          </p:cNvPr>
          <p:cNvSpPr>
            <a:spLocks noGrp="1"/>
          </p:cNvSpPr>
          <p:nvPr>
            <p:ph type="title"/>
          </p:nvPr>
        </p:nvSpPr>
        <p:spPr/>
        <p:txBody>
          <a:bodyPr/>
          <a:lstStyle/>
          <a:p>
            <a:r>
              <a:rPr lang="de-CH"/>
              <a:t>Gefahren und Herausforderungen</a:t>
            </a:r>
          </a:p>
        </p:txBody>
      </p:sp>
      <p:pic>
        <p:nvPicPr>
          <p:cNvPr id="5" name="Picture 4">
            <a:extLst>
              <a:ext uri="{FF2B5EF4-FFF2-40B4-BE49-F238E27FC236}">
                <a16:creationId xmlns:a16="http://schemas.microsoft.com/office/drawing/2014/main" id="{763356FA-90EF-17F4-3908-136699E5D39C}"/>
              </a:ext>
            </a:extLst>
          </p:cNvPr>
          <p:cNvPicPr>
            <a:picLocks noChangeAspect="1"/>
          </p:cNvPicPr>
          <p:nvPr/>
        </p:nvPicPr>
        <p:blipFill>
          <a:blip r:embed="rId3"/>
          <a:stretch>
            <a:fillRect/>
          </a:stretch>
        </p:blipFill>
        <p:spPr>
          <a:xfrm>
            <a:off x="7642112" y="1556303"/>
            <a:ext cx="4093283" cy="4077739"/>
          </a:xfrm>
          <a:prstGeom prst="rect">
            <a:avLst/>
          </a:prstGeom>
        </p:spPr>
      </p:pic>
      <p:sp>
        <p:nvSpPr>
          <p:cNvPr id="6" name="TextBox 5">
            <a:extLst>
              <a:ext uri="{FF2B5EF4-FFF2-40B4-BE49-F238E27FC236}">
                <a16:creationId xmlns:a16="http://schemas.microsoft.com/office/drawing/2014/main" id="{E865918F-620D-9EA0-B892-865BE16F706B}"/>
              </a:ext>
            </a:extLst>
          </p:cNvPr>
          <p:cNvSpPr txBox="1"/>
          <p:nvPr/>
        </p:nvSpPr>
        <p:spPr>
          <a:xfrm>
            <a:off x="7341968" y="5670784"/>
            <a:ext cx="4693570" cy="307377"/>
          </a:xfrm>
          <a:prstGeom prst="rect">
            <a:avLst/>
          </a:prstGeom>
          <a:noFill/>
        </p:spPr>
        <p:txBody>
          <a:bodyPr wrap="square" rtlCol="0">
            <a:spAutoFit/>
          </a:bodyPr>
          <a:lstStyle/>
          <a:p>
            <a:pPr algn="l"/>
            <a:r>
              <a:rPr lang="de-CH" sz="1398"/>
              <a:t>Bildquelle: Erstellt mit DALL-E 3; Stil «Minimalismus»</a:t>
            </a:r>
          </a:p>
        </p:txBody>
      </p:sp>
    </p:spTree>
    <p:extLst>
      <p:ext uri="{BB962C8B-B14F-4D97-AF65-F5344CB8AC3E}">
        <p14:creationId xmlns:p14="http://schemas.microsoft.com/office/powerpoint/2010/main" val="369738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AA0C2E87-78D9-BBCB-BFB0-96B6F3E41276}"/>
              </a:ext>
            </a:extLst>
          </p:cNvPr>
          <p:cNvSpPr>
            <a:spLocks noGrp="1"/>
          </p:cNvSpPr>
          <p:nvPr>
            <p:ph type="sldNum" sz="quarter" idx="10"/>
          </p:nvPr>
        </p:nvSpPr>
        <p:spPr/>
        <p:txBody>
          <a:bodyPr/>
          <a:lstStyle/>
          <a:p>
            <a:pPr>
              <a:defRPr/>
            </a:pPr>
            <a:fld id="{9F0A35F2-7595-4779-9180-596D2E72BBB9}" type="slidenum">
              <a:rPr lang="de-CH" smtClean="0"/>
              <a:pPr>
                <a:defRPr/>
              </a:pPr>
              <a:t>3</a:t>
            </a:fld>
            <a:endParaRPr lang="de-CH"/>
          </a:p>
        </p:txBody>
      </p:sp>
      <p:sp>
        <p:nvSpPr>
          <p:cNvPr id="2" name="Content Placeholder 2">
            <a:extLst>
              <a:ext uri="{FF2B5EF4-FFF2-40B4-BE49-F238E27FC236}">
                <a16:creationId xmlns:a16="http://schemas.microsoft.com/office/drawing/2014/main" id="{D1AFDA1F-1EC6-D6D6-B1E4-EAB0308B3368}"/>
              </a:ext>
            </a:extLst>
          </p:cNvPr>
          <p:cNvSpPr>
            <a:spLocks noGrp="1"/>
          </p:cNvSpPr>
          <p:nvPr>
            <p:ph sz="quarter" idx="11"/>
          </p:nvPr>
        </p:nvSpPr>
        <p:spPr>
          <a:xfrm>
            <a:off x="450266" y="1504867"/>
            <a:ext cx="6545946" cy="4783259"/>
          </a:xfrm>
        </p:spPr>
        <p:txBody>
          <a:bodyPr/>
          <a:lstStyle/>
          <a:p>
            <a:pPr>
              <a:spcAft>
                <a:spcPts val="599"/>
              </a:spcAft>
            </a:pPr>
            <a:r>
              <a:rPr lang="de-CH" dirty="0"/>
              <a:t>Ein Zweig der Informatik, der darauf</a:t>
            </a:r>
            <a:br>
              <a:rPr lang="de-CH" dirty="0"/>
            </a:br>
            <a:r>
              <a:rPr lang="de-CH" dirty="0"/>
              <a:t>hinarbeitet, </a:t>
            </a:r>
            <a:r>
              <a:rPr lang="de-CH" b="1" dirty="0"/>
              <a:t>Maschinen</a:t>
            </a:r>
            <a:r>
              <a:rPr lang="de-CH" dirty="0"/>
              <a:t> zu entwickeln, die </a:t>
            </a:r>
            <a:r>
              <a:rPr lang="de-CH" b="1" dirty="0"/>
              <a:t>Aufgaben</a:t>
            </a:r>
            <a:r>
              <a:rPr lang="de-CH" dirty="0"/>
              <a:t> ausführen können, welche normalerweise </a:t>
            </a:r>
            <a:r>
              <a:rPr lang="de-CH" b="1" dirty="0"/>
              <a:t>menschliche Intelligenz </a:t>
            </a:r>
            <a:r>
              <a:rPr lang="de-CH" dirty="0"/>
              <a:t>erfordern.</a:t>
            </a:r>
          </a:p>
          <a:p>
            <a:pPr>
              <a:spcAft>
                <a:spcPts val="599"/>
              </a:spcAft>
            </a:pPr>
            <a:r>
              <a:rPr lang="de-CH" dirty="0"/>
              <a:t>Maschinelles Lernen: Modelle, die Muster aus Daten erlernen, um Vorhersagen oder Entscheidungen zu treffen, </a:t>
            </a:r>
            <a:r>
              <a:rPr lang="en-US" dirty="0" err="1"/>
              <a:t>ohne</a:t>
            </a:r>
            <a:r>
              <a:rPr lang="en-US" dirty="0"/>
              <a:t> </a:t>
            </a:r>
            <a:r>
              <a:rPr lang="en-US" dirty="0" err="1"/>
              <a:t>explizite</a:t>
            </a:r>
            <a:r>
              <a:rPr lang="en-US" dirty="0"/>
              <a:t> </a:t>
            </a:r>
            <a:r>
              <a:rPr lang="en-US" dirty="0" err="1"/>
              <a:t>Programmierung</a:t>
            </a:r>
            <a:r>
              <a:rPr lang="de-CH" dirty="0"/>
              <a:t>.</a:t>
            </a:r>
          </a:p>
        </p:txBody>
      </p:sp>
      <p:sp>
        <p:nvSpPr>
          <p:cNvPr id="7" name="Titel 6">
            <a:extLst>
              <a:ext uri="{FF2B5EF4-FFF2-40B4-BE49-F238E27FC236}">
                <a16:creationId xmlns:a16="http://schemas.microsoft.com/office/drawing/2014/main" id="{7D3E06CA-E2D0-3351-E76A-65973746D545}"/>
              </a:ext>
            </a:extLst>
          </p:cNvPr>
          <p:cNvSpPr>
            <a:spLocks noGrp="1"/>
          </p:cNvSpPr>
          <p:nvPr>
            <p:ph type="title"/>
          </p:nvPr>
        </p:nvSpPr>
        <p:spPr/>
        <p:txBody>
          <a:bodyPr/>
          <a:lstStyle/>
          <a:p>
            <a:r>
              <a:rPr lang="de-DE"/>
              <a:t>Was ist Künstliche Intelligenz (KI) ?</a:t>
            </a:r>
          </a:p>
        </p:txBody>
      </p:sp>
      <p:pic>
        <p:nvPicPr>
          <p:cNvPr id="9" name="Picture 8">
            <a:extLst>
              <a:ext uri="{FF2B5EF4-FFF2-40B4-BE49-F238E27FC236}">
                <a16:creationId xmlns:a16="http://schemas.microsoft.com/office/drawing/2014/main" id="{6BA40ED7-42D8-953C-75FA-5FFE12A5BC90}"/>
              </a:ext>
            </a:extLst>
          </p:cNvPr>
          <p:cNvPicPr>
            <a:picLocks noChangeAspect="1"/>
          </p:cNvPicPr>
          <p:nvPr/>
        </p:nvPicPr>
        <p:blipFill>
          <a:blip r:embed="rId3"/>
          <a:stretch>
            <a:fillRect/>
          </a:stretch>
        </p:blipFill>
        <p:spPr>
          <a:xfrm>
            <a:off x="7824857" y="1697106"/>
            <a:ext cx="3916877" cy="4147109"/>
          </a:xfrm>
          <a:prstGeom prst="rect">
            <a:avLst/>
          </a:prstGeom>
        </p:spPr>
      </p:pic>
      <p:sp>
        <p:nvSpPr>
          <p:cNvPr id="3" name="TextBox 2">
            <a:extLst>
              <a:ext uri="{FF2B5EF4-FFF2-40B4-BE49-F238E27FC236}">
                <a16:creationId xmlns:a16="http://schemas.microsoft.com/office/drawing/2014/main" id="{6E84E770-574B-1BAD-D91F-4C66C756CACE}"/>
              </a:ext>
            </a:extLst>
          </p:cNvPr>
          <p:cNvSpPr txBox="1"/>
          <p:nvPr/>
        </p:nvSpPr>
        <p:spPr>
          <a:xfrm>
            <a:off x="365145" y="6547521"/>
            <a:ext cx="7918983" cy="261270"/>
          </a:xfrm>
          <a:prstGeom prst="rect">
            <a:avLst/>
          </a:prstGeom>
          <a:noFill/>
        </p:spPr>
        <p:txBody>
          <a:bodyPr wrap="square" rtlCol="0">
            <a:spAutoFit/>
          </a:bodyPr>
          <a:lstStyle/>
          <a:p>
            <a:pPr algn="l"/>
            <a:r>
              <a:rPr lang="de-CH" sz="1099">
                <a:solidFill>
                  <a:schemeClr val="tx1">
                    <a:lumMod val="50000"/>
                    <a:lumOff val="50000"/>
                  </a:schemeClr>
                </a:solidFill>
              </a:rPr>
              <a:t>Bildquelle: https://virtuelleakademie.github.io/promptly-literate</a:t>
            </a:r>
          </a:p>
        </p:txBody>
      </p:sp>
    </p:spTree>
    <p:extLst>
      <p:ext uri="{BB962C8B-B14F-4D97-AF65-F5344CB8AC3E}">
        <p14:creationId xmlns:p14="http://schemas.microsoft.com/office/powerpoint/2010/main" val="20975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438D62-1CBC-42EC-9B95-5DAD4008B306}"/>
              </a:ext>
            </a:extLst>
          </p:cNvPr>
          <p:cNvSpPr>
            <a:spLocks noGrp="1"/>
          </p:cNvSpPr>
          <p:nvPr>
            <p:ph type="sldNum" sz="quarter" idx="10"/>
          </p:nvPr>
        </p:nvSpPr>
        <p:spPr/>
        <p:txBody>
          <a:bodyPr/>
          <a:lstStyle/>
          <a:p>
            <a:pPr>
              <a:defRPr/>
            </a:pPr>
            <a:fld id="{9F0A35F2-7595-4779-9180-596D2E72BBB9}" type="slidenum">
              <a:rPr lang="de-CH" smtClean="0"/>
              <a:pPr>
                <a:defRPr/>
              </a:pPr>
              <a:t>30</a:t>
            </a:fld>
            <a:endParaRPr lang="de-CH"/>
          </a:p>
        </p:txBody>
      </p:sp>
      <p:sp>
        <p:nvSpPr>
          <p:cNvPr id="3" name="Content Placeholder 2">
            <a:extLst>
              <a:ext uri="{FF2B5EF4-FFF2-40B4-BE49-F238E27FC236}">
                <a16:creationId xmlns:a16="http://schemas.microsoft.com/office/drawing/2014/main" id="{906CCB3F-5F33-DB78-C2EE-4A7ECF07CF16}"/>
              </a:ext>
            </a:extLst>
          </p:cNvPr>
          <p:cNvSpPr>
            <a:spLocks noGrp="1"/>
          </p:cNvSpPr>
          <p:nvPr>
            <p:ph sz="quarter" idx="11"/>
          </p:nvPr>
        </p:nvSpPr>
        <p:spPr>
          <a:xfrm>
            <a:off x="450265" y="1379031"/>
            <a:ext cx="7049811" cy="4918022"/>
          </a:xfrm>
        </p:spPr>
        <p:txBody>
          <a:bodyPr/>
          <a:lstStyle/>
          <a:p>
            <a:pPr marL="0" indent="0">
              <a:buNone/>
            </a:pPr>
            <a:r>
              <a:rPr lang="de-CH" b="1"/>
              <a:t>Mögliche Voreingenommenheit</a:t>
            </a:r>
          </a:p>
          <a:p>
            <a:pPr marL="0" indent="0">
              <a:buNone/>
            </a:pPr>
            <a:endParaRPr lang="de-CH" b="1"/>
          </a:p>
          <a:p>
            <a:pPr lvl="1"/>
            <a:r>
              <a:rPr lang="de-CH"/>
              <a:t>KI-Systeme können voreingenommen sein, ähnlich wie Menschen. Dies liegt an den Daten, mit denen sie trainiert wurden.</a:t>
            </a:r>
          </a:p>
          <a:p>
            <a:pPr lvl="1"/>
            <a:r>
              <a:rPr lang="de-CH"/>
              <a:t>Wenn bestimmte Gruppen in diesen Daten über- oder unterrepräsentiert sind, kann dies zu unfairen oder verzerrten Ergebnissen führen.</a:t>
            </a:r>
            <a:br>
              <a:rPr lang="de-CH" b="1"/>
            </a:br>
            <a:r>
              <a:rPr lang="de-CH" b="1"/>
              <a:t>	</a:t>
            </a:r>
          </a:p>
          <a:p>
            <a:endParaRPr lang="de-CH"/>
          </a:p>
          <a:p>
            <a:pPr marL="0" indent="0">
              <a:buNone/>
            </a:pPr>
            <a:endParaRPr lang="de-CH"/>
          </a:p>
        </p:txBody>
      </p:sp>
      <p:sp>
        <p:nvSpPr>
          <p:cNvPr id="4" name="Title 3">
            <a:extLst>
              <a:ext uri="{FF2B5EF4-FFF2-40B4-BE49-F238E27FC236}">
                <a16:creationId xmlns:a16="http://schemas.microsoft.com/office/drawing/2014/main" id="{EB80EFD8-3B6F-E8CD-F958-961C2C3C9A14}"/>
              </a:ext>
            </a:extLst>
          </p:cNvPr>
          <p:cNvSpPr>
            <a:spLocks noGrp="1"/>
          </p:cNvSpPr>
          <p:nvPr>
            <p:ph type="title"/>
          </p:nvPr>
        </p:nvSpPr>
        <p:spPr/>
        <p:txBody>
          <a:bodyPr/>
          <a:lstStyle/>
          <a:p>
            <a:r>
              <a:rPr lang="de-CH"/>
              <a:t>Gefahren und Herausforderungen</a:t>
            </a:r>
          </a:p>
        </p:txBody>
      </p:sp>
      <p:pic>
        <p:nvPicPr>
          <p:cNvPr id="5" name="Picture 4">
            <a:extLst>
              <a:ext uri="{FF2B5EF4-FFF2-40B4-BE49-F238E27FC236}">
                <a16:creationId xmlns:a16="http://schemas.microsoft.com/office/drawing/2014/main" id="{5CFE6C1D-2424-084B-95C3-B54138B62B0C}"/>
              </a:ext>
            </a:extLst>
          </p:cNvPr>
          <p:cNvPicPr>
            <a:picLocks noChangeAspect="1"/>
          </p:cNvPicPr>
          <p:nvPr/>
        </p:nvPicPr>
        <p:blipFill>
          <a:blip r:embed="rId3"/>
          <a:stretch>
            <a:fillRect/>
          </a:stretch>
        </p:blipFill>
        <p:spPr>
          <a:xfrm>
            <a:off x="7500075" y="1379031"/>
            <a:ext cx="4241662" cy="4236286"/>
          </a:xfrm>
          <a:prstGeom prst="rect">
            <a:avLst/>
          </a:prstGeom>
        </p:spPr>
      </p:pic>
      <p:sp>
        <p:nvSpPr>
          <p:cNvPr id="6" name="TextBox 5">
            <a:extLst>
              <a:ext uri="{FF2B5EF4-FFF2-40B4-BE49-F238E27FC236}">
                <a16:creationId xmlns:a16="http://schemas.microsoft.com/office/drawing/2014/main" id="{5B3CA8A1-9FF7-716A-776C-6AF21FD63868}"/>
              </a:ext>
            </a:extLst>
          </p:cNvPr>
          <p:cNvSpPr txBox="1"/>
          <p:nvPr/>
        </p:nvSpPr>
        <p:spPr>
          <a:xfrm>
            <a:off x="7138125" y="5649485"/>
            <a:ext cx="4970230" cy="307377"/>
          </a:xfrm>
          <a:prstGeom prst="rect">
            <a:avLst/>
          </a:prstGeom>
          <a:noFill/>
        </p:spPr>
        <p:txBody>
          <a:bodyPr wrap="square" rtlCol="0">
            <a:spAutoFit/>
          </a:bodyPr>
          <a:lstStyle/>
          <a:p>
            <a:pPr algn="l"/>
            <a:r>
              <a:rPr lang="de-CH" sz="1398"/>
              <a:t>Bildquelle: Erstellt mit DALL-E 3; Stil «Impressionismus»</a:t>
            </a:r>
          </a:p>
        </p:txBody>
      </p:sp>
    </p:spTree>
    <p:extLst>
      <p:ext uri="{BB962C8B-B14F-4D97-AF65-F5344CB8AC3E}">
        <p14:creationId xmlns:p14="http://schemas.microsoft.com/office/powerpoint/2010/main" val="290062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p:txBody>
          <a:bodyPr/>
          <a:lstStyle/>
          <a:p>
            <a:pPr marL="0" indent="0">
              <a:buNone/>
            </a:pPr>
            <a:r>
              <a:rPr lang="de-CH" b="1" i="0">
                <a:solidFill>
                  <a:srgbClr val="222222"/>
                </a:solidFill>
                <a:effectLst/>
                <a:latin typeface="+mj-lt"/>
              </a:rPr>
              <a:t>Überblick:</a:t>
            </a:r>
          </a:p>
          <a:p>
            <a:pPr marL="0" indent="0">
              <a:buNone/>
            </a:pPr>
            <a:endParaRPr lang="de-CH" b="1">
              <a:solidFill>
                <a:srgbClr val="222222"/>
              </a:solidFill>
              <a:latin typeface="+mj-lt"/>
            </a:endParaRPr>
          </a:p>
          <a:p>
            <a:r>
              <a:rPr lang="de-CH" i="0">
                <a:solidFill>
                  <a:srgbClr val="222222"/>
                </a:solidFill>
                <a:effectLst/>
                <a:latin typeface="+mj-lt"/>
              </a:rPr>
              <a:t>1. Strukturierter Output</a:t>
            </a:r>
          </a:p>
          <a:p>
            <a:r>
              <a:rPr lang="de-CH">
                <a:solidFill>
                  <a:srgbClr val="222222"/>
                </a:solidFill>
                <a:latin typeface="+mj-lt"/>
              </a:rPr>
              <a:t>2. Diagramme erstellen</a:t>
            </a:r>
          </a:p>
          <a:p>
            <a:r>
              <a:rPr lang="de-CH">
                <a:solidFill>
                  <a:srgbClr val="222222"/>
                </a:solidFill>
                <a:latin typeface="+mj-lt"/>
              </a:rPr>
              <a:t>3. Verwendung externer Dokumente</a:t>
            </a:r>
          </a:p>
          <a:p>
            <a:r>
              <a:rPr lang="de-CH" i="0">
                <a:solidFill>
                  <a:srgbClr val="222222"/>
                </a:solidFill>
                <a:effectLst/>
                <a:latin typeface="+mj-lt"/>
              </a:rPr>
              <a:t>4. Websuche-Integration</a:t>
            </a:r>
          </a:p>
          <a:p>
            <a:pPr marL="0" indent="0">
              <a:buNone/>
            </a:pPr>
            <a:endParaRPr lang="de-CH" sz="1997" b="1">
              <a:solidFill>
                <a:srgbClr val="222222"/>
              </a:solidFill>
              <a:latin typeface="+mj-lt"/>
            </a:endParaRPr>
          </a:p>
          <a:p>
            <a:pPr marL="0" indent="0">
              <a:buNone/>
            </a:pPr>
            <a:endParaRPr lang="de-CH" sz="1997" b="1"/>
          </a:p>
          <a:p>
            <a:pPr marL="0" indent="0">
              <a:buNone/>
            </a:pPr>
            <a:endParaRPr lang="de-CH" sz="1997" b="1">
              <a:solidFill>
                <a:srgbClr val="222222"/>
              </a:solidFill>
              <a:latin typeface="+mj-lt"/>
            </a:endParaRPr>
          </a:p>
          <a:p>
            <a:pPr marL="0" indent="0">
              <a:buNone/>
            </a:pPr>
            <a:endParaRPr lang="de-CH" sz="1997" b="1">
              <a:solidFill>
                <a:srgbClr val="222222"/>
              </a:solidFill>
              <a:latin typeface="+mj-lt"/>
            </a:endParaRPr>
          </a:p>
          <a:p>
            <a:pPr marL="0" indent="0">
              <a:buNone/>
            </a:pPr>
            <a:endParaRPr lang="de-CH" sz="1997" b="1">
              <a:solidFill>
                <a:srgbClr val="222222"/>
              </a:solidFill>
              <a:latin typeface="+mj-lt"/>
            </a:endParaRPr>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a:t>Prompting: Weiterführende Techniken</a:t>
            </a:r>
          </a:p>
        </p:txBody>
      </p:sp>
      <p:pic>
        <p:nvPicPr>
          <p:cNvPr id="6" name="Picture 5">
            <a:extLst>
              <a:ext uri="{FF2B5EF4-FFF2-40B4-BE49-F238E27FC236}">
                <a16:creationId xmlns:a16="http://schemas.microsoft.com/office/drawing/2014/main" id="{48208902-E368-DE85-392A-EB69CAA0DD62}"/>
              </a:ext>
            </a:extLst>
          </p:cNvPr>
          <p:cNvPicPr>
            <a:picLocks noChangeAspect="1"/>
          </p:cNvPicPr>
          <p:nvPr/>
        </p:nvPicPr>
        <p:blipFill>
          <a:blip r:embed="rId3"/>
          <a:stretch>
            <a:fillRect/>
          </a:stretch>
        </p:blipFill>
        <p:spPr>
          <a:xfrm>
            <a:off x="7508678" y="1379031"/>
            <a:ext cx="3703578" cy="3703578"/>
          </a:xfrm>
          <a:prstGeom prst="rect">
            <a:avLst/>
          </a:prstGeom>
        </p:spPr>
      </p:pic>
      <p:sp>
        <p:nvSpPr>
          <p:cNvPr id="7" name="TextBox 6">
            <a:extLst>
              <a:ext uri="{FF2B5EF4-FFF2-40B4-BE49-F238E27FC236}">
                <a16:creationId xmlns:a16="http://schemas.microsoft.com/office/drawing/2014/main" id="{DA988848-52BF-9A21-4AA3-428F155905E9}"/>
              </a:ext>
            </a:extLst>
          </p:cNvPr>
          <p:cNvSpPr txBox="1"/>
          <p:nvPr/>
        </p:nvSpPr>
        <p:spPr>
          <a:xfrm>
            <a:off x="7221770" y="5171592"/>
            <a:ext cx="4970230" cy="307377"/>
          </a:xfrm>
          <a:prstGeom prst="rect">
            <a:avLst/>
          </a:prstGeom>
          <a:noFill/>
        </p:spPr>
        <p:txBody>
          <a:bodyPr wrap="square" rtlCol="0">
            <a:spAutoFit/>
          </a:bodyPr>
          <a:lstStyle/>
          <a:p>
            <a:pPr algn="l"/>
            <a:r>
              <a:rPr lang="de-CH" sz="1398"/>
              <a:t>Bildquelle: Erstellt mit DALL-E 3; Stil «Kubismus»</a:t>
            </a:r>
          </a:p>
        </p:txBody>
      </p:sp>
    </p:spTree>
    <p:extLst>
      <p:ext uri="{BB962C8B-B14F-4D97-AF65-F5344CB8AC3E}">
        <p14:creationId xmlns:p14="http://schemas.microsoft.com/office/powerpoint/2010/main" val="4193705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B94BD3-FA27-5EB7-ADAE-3CFF9F393A77}"/>
              </a:ext>
            </a:extLst>
          </p:cNvPr>
          <p:cNvSpPr>
            <a:spLocks noGrp="1"/>
          </p:cNvSpPr>
          <p:nvPr>
            <p:ph sz="quarter" idx="11"/>
          </p:nvPr>
        </p:nvSpPr>
        <p:spPr/>
        <p:txBody>
          <a:bodyPr>
            <a:normAutofit fontScale="92500"/>
          </a:bodyPr>
          <a:lstStyle/>
          <a:p>
            <a:pPr marL="0" indent="0">
              <a:buNone/>
            </a:pPr>
            <a:r>
              <a:rPr lang="de-CH" b="1" i="0">
                <a:solidFill>
                  <a:srgbClr val="222222"/>
                </a:solidFill>
                <a:effectLst/>
                <a:latin typeface="+mj-lt"/>
              </a:rPr>
              <a:t>1. Strukturierter Output</a:t>
            </a:r>
          </a:p>
          <a:p>
            <a:endParaRPr lang="de-CH"/>
          </a:p>
          <a:p>
            <a:r>
              <a:rPr lang="de-CH"/>
              <a:t>Spezifiziere das gewünschte Format</a:t>
            </a:r>
          </a:p>
          <a:p>
            <a:r>
              <a:rPr lang="de-CH"/>
              <a:t>Gib klare Anweisungen zur Strukturierung</a:t>
            </a:r>
          </a:p>
          <a:p>
            <a:r>
              <a:rPr lang="de-CH"/>
              <a:t>Definiere die erwarteten Elemente</a:t>
            </a:r>
          </a:p>
          <a:p>
            <a:endParaRPr lang="de-CH"/>
          </a:p>
          <a:p>
            <a:pPr marL="0" indent="0">
              <a:buNone/>
            </a:pPr>
            <a:r>
              <a:rPr lang="de-CH" b="1"/>
              <a:t>Beispiel:</a:t>
            </a:r>
          </a:p>
          <a:p>
            <a:pPr marL="0" indent="0">
              <a:buNone/>
            </a:pPr>
            <a:r>
              <a:rPr lang="de-CH"/>
              <a:t>Erstelle eine Tabelle mit 3 Spalten: «Epoche», «Wichtige Autoren» und «Hauptwerke» für eine Übersicht der deutschen Literaturgeschichte.</a:t>
            </a:r>
          </a:p>
          <a:p>
            <a:endParaRPr lang="de-CH" sz="1997"/>
          </a:p>
        </p:txBody>
      </p:sp>
      <p:sp>
        <p:nvSpPr>
          <p:cNvPr id="3" name="Title 2">
            <a:extLst>
              <a:ext uri="{FF2B5EF4-FFF2-40B4-BE49-F238E27FC236}">
                <a16:creationId xmlns:a16="http://schemas.microsoft.com/office/drawing/2014/main" id="{83B9CBCE-00CF-486D-C40C-2AA5AAACDABA}"/>
              </a:ext>
            </a:extLst>
          </p:cNvPr>
          <p:cNvSpPr>
            <a:spLocks noGrp="1"/>
          </p:cNvSpPr>
          <p:nvPr>
            <p:ph type="title"/>
          </p:nvPr>
        </p:nvSpPr>
        <p:spPr/>
        <p:txBody>
          <a:bodyPr/>
          <a:lstStyle/>
          <a:p>
            <a:r>
              <a:rPr lang="de-CH"/>
              <a:t>Prompting: Weiterführende Techniken</a:t>
            </a:r>
          </a:p>
        </p:txBody>
      </p:sp>
    </p:spTree>
    <p:extLst>
      <p:ext uri="{BB962C8B-B14F-4D97-AF65-F5344CB8AC3E}">
        <p14:creationId xmlns:p14="http://schemas.microsoft.com/office/powerpoint/2010/main" val="3154883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p:txBody>
          <a:bodyPr/>
          <a:lstStyle/>
          <a:p>
            <a:pPr marL="0" indent="0">
              <a:buNone/>
            </a:pPr>
            <a:r>
              <a:rPr lang="de-CH" b="1" i="0">
                <a:solidFill>
                  <a:srgbClr val="222222"/>
                </a:solidFill>
                <a:effectLst/>
                <a:latin typeface="+mj-lt"/>
              </a:rPr>
              <a:t>1. Strukturierter Output</a:t>
            </a:r>
          </a:p>
          <a:p>
            <a:pPr marL="0" indent="0">
              <a:buNone/>
            </a:pPr>
            <a:endParaRPr lang="de-CH" b="1" i="0">
              <a:solidFill>
                <a:srgbClr val="222222"/>
              </a:solidFill>
              <a:effectLst/>
              <a:latin typeface="+mj-lt"/>
            </a:endParaRPr>
          </a:p>
          <a:p>
            <a:pPr lvl="1"/>
            <a:r>
              <a:rPr lang="de-CH"/>
              <a:t>Erstelle einen Prompt, der einen strukturierten Output in Tabellenform erzeugt. Das Thema ist “Schweizer Kantone”.</a:t>
            </a:r>
            <a:endParaRPr lang="de-CH" b="1" i="0">
              <a:solidFill>
                <a:srgbClr val="222222"/>
              </a:solidFill>
              <a:effectLst/>
              <a:latin typeface="+mj-lt"/>
            </a:endParaRPr>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a:t>Übung</a:t>
            </a:r>
          </a:p>
        </p:txBody>
      </p:sp>
      <p:pic>
        <p:nvPicPr>
          <p:cNvPr id="4" name="Graphic 3" descr="Scientist male outline">
            <a:extLst>
              <a:ext uri="{FF2B5EF4-FFF2-40B4-BE49-F238E27FC236}">
                <a16:creationId xmlns:a16="http://schemas.microsoft.com/office/drawing/2014/main" id="{D6FBC1AE-5A8B-DEB8-D67D-18451BD48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0927" y="3756731"/>
            <a:ext cx="2275101" cy="2275101"/>
          </a:xfrm>
          <a:prstGeom prst="rect">
            <a:avLst/>
          </a:prstGeom>
        </p:spPr>
      </p:pic>
      <p:pic>
        <p:nvPicPr>
          <p:cNvPr id="5" name="Graphic 4" descr="Scientist female outline">
            <a:extLst>
              <a:ext uri="{FF2B5EF4-FFF2-40B4-BE49-F238E27FC236}">
                <a16:creationId xmlns:a16="http://schemas.microsoft.com/office/drawing/2014/main" id="{44C4B836-A236-099A-26FF-850CB97287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1224" y="3756730"/>
            <a:ext cx="2275101" cy="2275101"/>
          </a:xfrm>
          <a:prstGeom prst="rect">
            <a:avLst/>
          </a:prstGeom>
        </p:spPr>
      </p:pic>
    </p:spTree>
    <p:extLst>
      <p:ext uri="{BB962C8B-B14F-4D97-AF65-F5344CB8AC3E}">
        <p14:creationId xmlns:p14="http://schemas.microsoft.com/office/powerpoint/2010/main" val="4002880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B94BD3-FA27-5EB7-ADAE-3CFF9F393A77}"/>
              </a:ext>
            </a:extLst>
          </p:cNvPr>
          <p:cNvSpPr>
            <a:spLocks noGrp="1"/>
          </p:cNvSpPr>
          <p:nvPr>
            <p:ph sz="quarter" idx="11"/>
          </p:nvPr>
        </p:nvSpPr>
        <p:spPr/>
        <p:txBody>
          <a:bodyPr>
            <a:normAutofit fontScale="92500" lnSpcReduction="10000"/>
          </a:bodyPr>
          <a:lstStyle/>
          <a:p>
            <a:pPr marL="0" indent="0">
              <a:buNone/>
            </a:pPr>
            <a:r>
              <a:rPr lang="de-CH" b="1">
                <a:solidFill>
                  <a:srgbClr val="222222"/>
                </a:solidFill>
                <a:latin typeface="+mj-lt"/>
              </a:rPr>
              <a:t>2</a:t>
            </a:r>
            <a:r>
              <a:rPr lang="de-CH" b="1" i="0">
                <a:solidFill>
                  <a:srgbClr val="222222"/>
                </a:solidFill>
                <a:effectLst/>
                <a:latin typeface="+mj-lt"/>
              </a:rPr>
              <a:t>. Diagramme erstellen</a:t>
            </a:r>
          </a:p>
          <a:p>
            <a:pPr marL="0" indent="0">
              <a:buNone/>
            </a:pPr>
            <a:endParaRPr lang="de-CH"/>
          </a:p>
          <a:p>
            <a:r>
              <a:rPr lang="de-CH"/>
              <a:t>Visualisierung von Beziehungen und Strukturen</a:t>
            </a:r>
          </a:p>
          <a:p>
            <a:r>
              <a:rPr lang="de-CH"/>
              <a:t>Nutzung von Code zur Diagrammerstellung</a:t>
            </a:r>
          </a:p>
          <a:p>
            <a:r>
              <a:rPr lang="de-CH"/>
              <a:t>Beispiele: Charakterbeziehungen, Prozessabläufe</a:t>
            </a:r>
          </a:p>
          <a:p>
            <a:endParaRPr lang="de-CH"/>
          </a:p>
          <a:p>
            <a:pPr marL="0" indent="0">
              <a:buNone/>
            </a:pPr>
            <a:r>
              <a:rPr lang="de-CH" b="1"/>
              <a:t>Beispiel:</a:t>
            </a:r>
          </a:p>
          <a:p>
            <a:pPr marL="0" indent="0">
              <a:buNone/>
            </a:pPr>
            <a:r>
              <a:rPr lang="de-CH"/>
              <a:t>Erstelle eine Liste der Hauptcharaktere in Schillers Wilhelm Tell und ihrer Beziehungen zueinander. Verwende dann Python, um ein Diagramm zu zeichnen.</a:t>
            </a:r>
          </a:p>
          <a:p>
            <a:endParaRPr lang="de-CH" sz="1997"/>
          </a:p>
        </p:txBody>
      </p:sp>
      <p:sp>
        <p:nvSpPr>
          <p:cNvPr id="3" name="Title 2">
            <a:extLst>
              <a:ext uri="{FF2B5EF4-FFF2-40B4-BE49-F238E27FC236}">
                <a16:creationId xmlns:a16="http://schemas.microsoft.com/office/drawing/2014/main" id="{83B9CBCE-00CF-486D-C40C-2AA5AAACDABA}"/>
              </a:ext>
            </a:extLst>
          </p:cNvPr>
          <p:cNvSpPr>
            <a:spLocks noGrp="1"/>
          </p:cNvSpPr>
          <p:nvPr>
            <p:ph type="title"/>
          </p:nvPr>
        </p:nvSpPr>
        <p:spPr/>
        <p:txBody>
          <a:bodyPr/>
          <a:lstStyle/>
          <a:p>
            <a:r>
              <a:rPr lang="de-CH"/>
              <a:t>Prompting: Weiterführende Techniken</a:t>
            </a:r>
          </a:p>
        </p:txBody>
      </p:sp>
    </p:spTree>
    <p:extLst>
      <p:ext uri="{BB962C8B-B14F-4D97-AF65-F5344CB8AC3E}">
        <p14:creationId xmlns:p14="http://schemas.microsoft.com/office/powerpoint/2010/main" val="4047914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p:txBody>
          <a:bodyPr/>
          <a:lstStyle/>
          <a:p>
            <a:pPr marL="0" indent="0">
              <a:buNone/>
            </a:pPr>
            <a:r>
              <a:rPr lang="de-CH" b="1">
                <a:solidFill>
                  <a:srgbClr val="222222"/>
                </a:solidFill>
                <a:latin typeface="+mj-lt"/>
              </a:rPr>
              <a:t>2</a:t>
            </a:r>
            <a:r>
              <a:rPr lang="de-CH" b="1" i="0">
                <a:solidFill>
                  <a:srgbClr val="222222"/>
                </a:solidFill>
                <a:effectLst/>
                <a:latin typeface="+mj-lt"/>
              </a:rPr>
              <a:t>. Diagramme erstellen</a:t>
            </a:r>
          </a:p>
          <a:p>
            <a:pPr marL="0" indent="0">
              <a:buNone/>
            </a:pPr>
            <a:endParaRPr lang="de-CH" b="1">
              <a:solidFill>
                <a:srgbClr val="222222"/>
              </a:solidFill>
              <a:latin typeface="+mj-lt"/>
            </a:endParaRPr>
          </a:p>
          <a:p>
            <a:r>
              <a:rPr lang="de-CH"/>
              <a:t>Formuliere einen Prompt, der ChatGPT anweist, ein Diagramm zu erstellen. Das Thema ist "Literarische Genres und ihre Subgenres".</a:t>
            </a:r>
            <a:endParaRPr lang="de-CH" b="1" i="0">
              <a:solidFill>
                <a:srgbClr val="222222"/>
              </a:solidFill>
              <a:effectLst/>
              <a:latin typeface="+mj-lt"/>
            </a:endParaRPr>
          </a:p>
          <a:p>
            <a:pPr marL="0" indent="0">
              <a:buNone/>
            </a:pPr>
            <a:endParaRPr lang="de-CH" b="1" i="0">
              <a:solidFill>
                <a:srgbClr val="222222"/>
              </a:solidFill>
              <a:effectLst/>
              <a:latin typeface="+mj-lt"/>
            </a:endParaRPr>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a:t>Übung</a:t>
            </a:r>
          </a:p>
        </p:txBody>
      </p:sp>
      <p:pic>
        <p:nvPicPr>
          <p:cNvPr id="4" name="Graphic 3" descr="Scientist male outline">
            <a:extLst>
              <a:ext uri="{FF2B5EF4-FFF2-40B4-BE49-F238E27FC236}">
                <a16:creationId xmlns:a16="http://schemas.microsoft.com/office/drawing/2014/main" id="{99BFB936-4E56-3794-C395-38AF589542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0927" y="3756731"/>
            <a:ext cx="2275101" cy="2275101"/>
          </a:xfrm>
          <a:prstGeom prst="rect">
            <a:avLst/>
          </a:prstGeom>
        </p:spPr>
      </p:pic>
      <p:pic>
        <p:nvPicPr>
          <p:cNvPr id="5" name="Graphic 4" descr="Scientist female outline">
            <a:extLst>
              <a:ext uri="{FF2B5EF4-FFF2-40B4-BE49-F238E27FC236}">
                <a16:creationId xmlns:a16="http://schemas.microsoft.com/office/drawing/2014/main" id="{A8F2F6D7-E103-F70C-AF82-23ACC83681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1224" y="3756730"/>
            <a:ext cx="2275101" cy="2275101"/>
          </a:xfrm>
          <a:prstGeom prst="rect">
            <a:avLst/>
          </a:prstGeom>
        </p:spPr>
      </p:pic>
    </p:spTree>
    <p:extLst>
      <p:ext uri="{BB962C8B-B14F-4D97-AF65-F5344CB8AC3E}">
        <p14:creationId xmlns:p14="http://schemas.microsoft.com/office/powerpoint/2010/main" val="3146979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B94BD3-FA27-5EB7-ADAE-3CFF9F393A77}"/>
              </a:ext>
            </a:extLst>
          </p:cNvPr>
          <p:cNvSpPr>
            <a:spLocks noGrp="1"/>
          </p:cNvSpPr>
          <p:nvPr>
            <p:ph sz="quarter" idx="11"/>
          </p:nvPr>
        </p:nvSpPr>
        <p:spPr/>
        <p:txBody>
          <a:bodyPr>
            <a:normAutofit lnSpcReduction="10000"/>
          </a:bodyPr>
          <a:lstStyle/>
          <a:p>
            <a:pPr marL="0" indent="0">
              <a:buNone/>
            </a:pPr>
            <a:r>
              <a:rPr lang="de-CH" b="1">
                <a:solidFill>
                  <a:srgbClr val="222222"/>
                </a:solidFill>
                <a:latin typeface="+mj-lt"/>
              </a:rPr>
              <a:t>3</a:t>
            </a:r>
            <a:r>
              <a:rPr lang="de-CH" b="1" i="0">
                <a:solidFill>
                  <a:srgbClr val="222222"/>
                </a:solidFill>
                <a:effectLst/>
                <a:latin typeface="+mj-lt"/>
              </a:rPr>
              <a:t>. Verwendung externer Dokumente</a:t>
            </a:r>
          </a:p>
          <a:p>
            <a:pPr marL="0" indent="0">
              <a:buNone/>
            </a:pPr>
            <a:endParaRPr lang="de-CH"/>
          </a:p>
          <a:p>
            <a:r>
              <a:rPr lang="de-CH"/>
              <a:t>Lade ein/mehrere Dokument(e) hoch oder gebe den Text ein</a:t>
            </a:r>
          </a:p>
          <a:p>
            <a:r>
              <a:rPr lang="de-CH"/>
              <a:t>Stelle spezifische Fragen zum Inhalt</a:t>
            </a:r>
          </a:p>
          <a:p>
            <a:r>
              <a:rPr lang="de-CH"/>
              <a:t>Bitte um Zusammenfassungen oder Analysen</a:t>
            </a:r>
          </a:p>
          <a:p>
            <a:endParaRPr lang="de-CH"/>
          </a:p>
          <a:p>
            <a:pPr marL="0" indent="0">
              <a:buNone/>
            </a:pPr>
            <a:r>
              <a:rPr lang="de-CH" b="1"/>
              <a:t>Beispiel:</a:t>
            </a:r>
          </a:p>
          <a:p>
            <a:pPr marL="0" indent="0">
              <a:buNone/>
            </a:pPr>
            <a:r>
              <a:rPr lang="de-CH"/>
              <a:t>«Verwende das hochgeladene PDF «XYZ.pdf». Fasse das Dokument zusammen und erstelle eine Übersicht der Inhalte.»</a:t>
            </a:r>
          </a:p>
          <a:p>
            <a:endParaRPr lang="de-CH" sz="1997"/>
          </a:p>
        </p:txBody>
      </p:sp>
      <p:sp>
        <p:nvSpPr>
          <p:cNvPr id="3" name="Title 2">
            <a:extLst>
              <a:ext uri="{FF2B5EF4-FFF2-40B4-BE49-F238E27FC236}">
                <a16:creationId xmlns:a16="http://schemas.microsoft.com/office/drawing/2014/main" id="{83B9CBCE-00CF-486D-C40C-2AA5AAACDABA}"/>
              </a:ext>
            </a:extLst>
          </p:cNvPr>
          <p:cNvSpPr>
            <a:spLocks noGrp="1"/>
          </p:cNvSpPr>
          <p:nvPr>
            <p:ph type="title"/>
          </p:nvPr>
        </p:nvSpPr>
        <p:spPr/>
        <p:txBody>
          <a:bodyPr/>
          <a:lstStyle/>
          <a:p>
            <a:r>
              <a:rPr lang="de-CH"/>
              <a:t>Prompting: Weiterführende Techniken</a:t>
            </a:r>
          </a:p>
        </p:txBody>
      </p:sp>
    </p:spTree>
    <p:extLst>
      <p:ext uri="{BB962C8B-B14F-4D97-AF65-F5344CB8AC3E}">
        <p14:creationId xmlns:p14="http://schemas.microsoft.com/office/powerpoint/2010/main" val="4252871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p:txBody>
          <a:bodyPr/>
          <a:lstStyle/>
          <a:p>
            <a:pPr marL="0" indent="0">
              <a:buNone/>
            </a:pPr>
            <a:r>
              <a:rPr lang="de-CH" b="1">
                <a:solidFill>
                  <a:srgbClr val="222222"/>
                </a:solidFill>
                <a:latin typeface="+mj-lt"/>
              </a:rPr>
              <a:t>3</a:t>
            </a:r>
            <a:r>
              <a:rPr lang="de-CH" b="1" i="0">
                <a:solidFill>
                  <a:srgbClr val="222222"/>
                </a:solidFill>
                <a:effectLst/>
                <a:latin typeface="+mj-lt"/>
              </a:rPr>
              <a:t>. Verwendung externer Dokumente</a:t>
            </a:r>
          </a:p>
          <a:p>
            <a:pPr marL="0" indent="0">
              <a:buNone/>
            </a:pPr>
            <a:endParaRPr lang="de-CH" b="1" i="0">
              <a:solidFill>
                <a:srgbClr val="222222"/>
              </a:solidFill>
              <a:effectLst/>
              <a:latin typeface="+mj-lt"/>
            </a:endParaRPr>
          </a:p>
          <a:p>
            <a:pPr lvl="1"/>
            <a:r>
              <a:rPr lang="de-CH"/>
              <a:t>Lade ein PDF-Dokument hoch. Formuliere einen Prompt, der ChatGPT anweist, spezifische Informationen aus diesem Dokument zu extrahieren und zu analysieren.</a:t>
            </a:r>
            <a:endParaRPr lang="de-CH" b="1" i="0">
              <a:solidFill>
                <a:srgbClr val="222222"/>
              </a:solidFill>
              <a:effectLst/>
              <a:latin typeface="+mj-lt"/>
            </a:endParaRPr>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a:t>Übung</a:t>
            </a:r>
          </a:p>
        </p:txBody>
      </p:sp>
      <p:pic>
        <p:nvPicPr>
          <p:cNvPr id="4" name="Graphic 3" descr="Scientist male outline">
            <a:extLst>
              <a:ext uri="{FF2B5EF4-FFF2-40B4-BE49-F238E27FC236}">
                <a16:creationId xmlns:a16="http://schemas.microsoft.com/office/drawing/2014/main" id="{B75628AB-36F6-CCA5-FC3D-666FDA0572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0927" y="3756731"/>
            <a:ext cx="2275101" cy="2275101"/>
          </a:xfrm>
          <a:prstGeom prst="rect">
            <a:avLst/>
          </a:prstGeom>
        </p:spPr>
      </p:pic>
      <p:pic>
        <p:nvPicPr>
          <p:cNvPr id="5" name="Graphic 4" descr="Scientist female outline">
            <a:extLst>
              <a:ext uri="{FF2B5EF4-FFF2-40B4-BE49-F238E27FC236}">
                <a16:creationId xmlns:a16="http://schemas.microsoft.com/office/drawing/2014/main" id="{BF0174FB-CBC5-6990-203D-2FAC18019F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1224" y="3756730"/>
            <a:ext cx="2275101" cy="2275101"/>
          </a:xfrm>
          <a:prstGeom prst="rect">
            <a:avLst/>
          </a:prstGeom>
        </p:spPr>
      </p:pic>
    </p:spTree>
    <p:extLst>
      <p:ext uri="{BB962C8B-B14F-4D97-AF65-F5344CB8AC3E}">
        <p14:creationId xmlns:p14="http://schemas.microsoft.com/office/powerpoint/2010/main" val="2700700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B94BD3-FA27-5EB7-ADAE-3CFF9F393A77}"/>
              </a:ext>
            </a:extLst>
          </p:cNvPr>
          <p:cNvSpPr>
            <a:spLocks noGrp="1"/>
          </p:cNvSpPr>
          <p:nvPr>
            <p:ph sz="quarter" idx="11"/>
          </p:nvPr>
        </p:nvSpPr>
        <p:spPr/>
        <p:txBody>
          <a:bodyPr/>
          <a:lstStyle/>
          <a:p>
            <a:pPr marL="0" indent="0">
              <a:buNone/>
            </a:pPr>
            <a:r>
              <a:rPr lang="de-CH" b="1" i="0">
                <a:solidFill>
                  <a:srgbClr val="222222"/>
                </a:solidFill>
                <a:effectLst/>
                <a:latin typeface="+mj-lt"/>
              </a:rPr>
              <a:t>4. Websuche-Integration</a:t>
            </a:r>
          </a:p>
          <a:p>
            <a:pPr marL="0" indent="0">
              <a:buNone/>
            </a:pPr>
            <a:endParaRPr lang="de-CH"/>
          </a:p>
          <a:p>
            <a:r>
              <a:rPr lang="de-CH"/>
              <a:t>Verbessert Aktualität und Genauigkeit der Antworten</a:t>
            </a:r>
          </a:p>
          <a:p>
            <a:r>
              <a:rPr lang="de-CH"/>
              <a:t>Ermöglicht Zugriff auf aktuelle Informationen</a:t>
            </a:r>
          </a:p>
          <a:p>
            <a:endParaRPr lang="de-CH"/>
          </a:p>
          <a:p>
            <a:pPr marL="0" indent="0">
              <a:buNone/>
            </a:pPr>
            <a:r>
              <a:rPr lang="de-CH" b="1"/>
              <a:t>Beispiel:</a:t>
            </a:r>
          </a:p>
          <a:p>
            <a:pPr marL="0" indent="0">
              <a:buNone/>
            </a:pPr>
            <a:r>
              <a:rPr lang="de-CH"/>
              <a:t>Suche nach den aktuellsten Statistiken zur Lesekompetenz von Schweizer Schüler*innen und fasse die wichtigsten Erkenntnisse in 3-5 Punkten zusammen.</a:t>
            </a:r>
          </a:p>
          <a:p>
            <a:endParaRPr lang="de-CH" sz="1997"/>
          </a:p>
        </p:txBody>
      </p:sp>
      <p:sp>
        <p:nvSpPr>
          <p:cNvPr id="3" name="Title 2">
            <a:extLst>
              <a:ext uri="{FF2B5EF4-FFF2-40B4-BE49-F238E27FC236}">
                <a16:creationId xmlns:a16="http://schemas.microsoft.com/office/drawing/2014/main" id="{83B9CBCE-00CF-486D-C40C-2AA5AAACDABA}"/>
              </a:ext>
            </a:extLst>
          </p:cNvPr>
          <p:cNvSpPr>
            <a:spLocks noGrp="1"/>
          </p:cNvSpPr>
          <p:nvPr>
            <p:ph type="title"/>
          </p:nvPr>
        </p:nvSpPr>
        <p:spPr/>
        <p:txBody>
          <a:bodyPr/>
          <a:lstStyle/>
          <a:p>
            <a:r>
              <a:rPr lang="de-CH"/>
              <a:t>Prompting: Weiterführende Techniken</a:t>
            </a:r>
          </a:p>
        </p:txBody>
      </p:sp>
    </p:spTree>
    <p:extLst>
      <p:ext uri="{BB962C8B-B14F-4D97-AF65-F5344CB8AC3E}">
        <p14:creationId xmlns:p14="http://schemas.microsoft.com/office/powerpoint/2010/main" val="1057812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8F83811-097A-FFDF-B874-4C3437AC36AB}"/>
              </a:ext>
            </a:extLst>
          </p:cNvPr>
          <p:cNvSpPr>
            <a:spLocks noGrp="1"/>
          </p:cNvSpPr>
          <p:nvPr>
            <p:ph sz="quarter" idx="11"/>
          </p:nvPr>
        </p:nvSpPr>
        <p:spPr/>
        <p:txBody>
          <a:bodyPr/>
          <a:lstStyle/>
          <a:p>
            <a:pPr marL="0" indent="0">
              <a:buNone/>
            </a:pPr>
            <a:r>
              <a:rPr lang="de-CH" b="1" i="0">
                <a:solidFill>
                  <a:srgbClr val="222222"/>
                </a:solidFill>
                <a:effectLst/>
                <a:latin typeface="+mj-lt"/>
              </a:rPr>
              <a:t>4. Websuche-Integration</a:t>
            </a:r>
          </a:p>
          <a:p>
            <a:pPr marL="0" indent="0">
              <a:buNone/>
            </a:pPr>
            <a:endParaRPr lang="de-CH" b="1" i="0">
              <a:solidFill>
                <a:srgbClr val="222222"/>
              </a:solidFill>
              <a:effectLst/>
              <a:latin typeface="+mj-lt"/>
            </a:endParaRPr>
          </a:p>
          <a:p>
            <a:pPr lvl="1"/>
            <a:r>
              <a:rPr lang="de-CH"/>
              <a:t>Formuliere einen Prompt, der die Websuche-Funktion nutzt, um aktuelle Informationen zu einem bildungsrelevanten Thema zu erhalten.</a:t>
            </a:r>
            <a:endParaRPr lang="de-CH" b="1" i="0">
              <a:solidFill>
                <a:srgbClr val="222222"/>
              </a:solidFill>
              <a:effectLst/>
              <a:latin typeface="+mj-lt"/>
            </a:endParaRPr>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pPr algn="l" rtl="0" fontAlgn="base"/>
            <a:r>
              <a:rPr lang="de-CH"/>
              <a:t>Übung</a:t>
            </a:r>
          </a:p>
        </p:txBody>
      </p:sp>
      <p:pic>
        <p:nvPicPr>
          <p:cNvPr id="4" name="Graphic 3" descr="Scientist male outline">
            <a:extLst>
              <a:ext uri="{FF2B5EF4-FFF2-40B4-BE49-F238E27FC236}">
                <a16:creationId xmlns:a16="http://schemas.microsoft.com/office/drawing/2014/main" id="{4B418355-70B3-9DA8-3A28-244005996E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0927" y="3756731"/>
            <a:ext cx="2275101" cy="2275101"/>
          </a:xfrm>
          <a:prstGeom prst="rect">
            <a:avLst/>
          </a:prstGeom>
        </p:spPr>
      </p:pic>
      <p:pic>
        <p:nvPicPr>
          <p:cNvPr id="5" name="Graphic 4" descr="Scientist female outline">
            <a:extLst>
              <a:ext uri="{FF2B5EF4-FFF2-40B4-BE49-F238E27FC236}">
                <a16:creationId xmlns:a16="http://schemas.microsoft.com/office/drawing/2014/main" id="{5D93CA03-7324-9CAD-8B02-38FE2449FB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1224" y="3756730"/>
            <a:ext cx="2275101" cy="2275101"/>
          </a:xfrm>
          <a:prstGeom prst="rect">
            <a:avLst/>
          </a:prstGeom>
        </p:spPr>
      </p:pic>
    </p:spTree>
    <p:extLst>
      <p:ext uri="{BB962C8B-B14F-4D97-AF65-F5344CB8AC3E}">
        <p14:creationId xmlns:p14="http://schemas.microsoft.com/office/powerpoint/2010/main" val="3356343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4E1077-9B72-E292-1038-7D220108CAE3}"/>
              </a:ext>
            </a:extLst>
          </p:cNvPr>
          <p:cNvPicPr>
            <a:picLocks noChangeAspect="1"/>
          </p:cNvPicPr>
          <p:nvPr/>
        </p:nvPicPr>
        <p:blipFill>
          <a:blip r:embed="rId3"/>
          <a:stretch>
            <a:fillRect/>
          </a:stretch>
        </p:blipFill>
        <p:spPr>
          <a:xfrm>
            <a:off x="7696339" y="1734174"/>
            <a:ext cx="3905672" cy="3210987"/>
          </a:xfrm>
          <a:prstGeom prst="rect">
            <a:avLst/>
          </a:prstGeom>
        </p:spPr>
      </p:pic>
      <p:sp>
        <p:nvSpPr>
          <p:cNvPr id="2" name="Slide Number Placeholder 1">
            <a:extLst>
              <a:ext uri="{FF2B5EF4-FFF2-40B4-BE49-F238E27FC236}">
                <a16:creationId xmlns:a16="http://schemas.microsoft.com/office/drawing/2014/main" id="{7F82FBD4-9DAC-2E0D-83A0-835BEFC05EA2}"/>
              </a:ext>
            </a:extLst>
          </p:cNvPr>
          <p:cNvSpPr>
            <a:spLocks noGrp="1"/>
          </p:cNvSpPr>
          <p:nvPr>
            <p:ph type="sldNum" sz="quarter" idx="10"/>
          </p:nvPr>
        </p:nvSpPr>
        <p:spPr/>
        <p:txBody>
          <a:bodyPr/>
          <a:lstStyle/>
          <a:p>
            <a:pPr>
              <a:defRPr/>
            </a:pPr>
            <a:fld id="{9F0A35F2-7595-4779-9180-596D2E72BBB9}" type="slidenum">
              <a:rPr lang="de-CH" smtClean="0"/>
              <a:pPr>
                <a:defRPr/>
              </a:pPr>
              <a:t>4</a:t>
            </a:fld>
            <a:endParaRPr lang="de-CH"/>
          </a:p>
        </p:txBody>
      </p:sp>
      <p:sp>
        <p:nvSpPr>
          <p:cNvPr id="3" name="Content Placeholder 2">
            <a:extLst>
              <a:ext uri="{FF2B5EF4-FFF2-40B4-BE49-F238E27FC236}">
                <a16:creationId xmlns:a16="http://schemas.microsoft.com/office/drawing/2014/main" id="{425D35D7-72AD-69E6-A711-E8A45EADF6A0}"/>
              </a:ext>
            </a:extLst>
          </p:cNvPr>
          <p:cNvSpPr>
            <a:spLocks noGrp="1"/>
          </p:cNvSpPr>
          <p:nvPr>
            <p:ph sz="quarter" idx="11"/>
          </p:nvPr>
        </p:nvSpPr>
        <p:spPr>
          <a:xfrm>
            <a:off x="365145" y="2189990"/>
            <a:ext cx="6970984" cy="2755171"/>
          </a:xfrm>
        </p:spPr>
        <p:txBody>
          <a:bodyPr>
            <a:normAutofit fontScale="92500" lnSpcReduction="10000"/>
          </a:bodyPr>
          <a:lstStyle/>
          <a:p>
            <a:pPr>
              <a:spcAft>
                <a:spcPts val="599"/>
              </a:spcAft>
            </a:pPr>
            <a:r>
              <a:rPr lang="de-CH" b="0" i="0" dirty="0">
                <a:solidFill>
                  <a:srgbClr val="0D0D0D"/>
                </a:solidFill>
                <a:effectLst/>
              </a:rPr>
              <a:t>Ein maschinelles Lernmodell, </a:t>
            </a:r>
            <a:r>
              <a:rPr lang="de-CH" dirty="0">
                <a:solidFill>
                  <a:srgbClr val="0D0D0D"/>
                </a:solidFill>
              </a:rPr>
              <a:t>das darauf trainiert wird, das nächste Wort nach einem Eingabetext (Prompt) vorherzusagen.</a:t>
            </a:r>
          </a:p>
          <a:p>
            <a:pPr>
              <a:spcAft>
                <a:spcPts val="599"/>
              </a:spcAft>
            </a:pPr>
            <a:r>
              <a:rPr lang="de-CH" dirty="0">
                <a:solidFill>
                  <a:srgbClr val="0D0D0D"/>
                </a:solidFill>
              </a:rPr>
              <a:t>LLMs </a:t>
            </a:r>
            <a:r>
              <a:rPr lang="de-CH" b="0" i="0" dirty="0">
                <a:solidFill>
                  <a:srgbClr val="0D0D0D"/>
                </a:solidFill>
                <a:effectLst/>
              </a:rPr>
              <a:t>lernen, verschiedene </a:t>
            </a:r>
            <a:br>
              <a:rPr lang="de-CH" b="0" i="0" dirty="0">
                <a:solidFill>
                  <a:srgbClr val="0D0D0D"/>
                </a:solidFill>
                <a:effectLst/>
              </a:rPr>
            </a:br>
            <a:r>
              <a:rPr lang="de-CH" b="0" i="0" dirty="0">
                <a:solidFill>
                  <a:srgbClr val="0D0D0D"/>
                </a:solidFill>
                <a:effectLst/>
              </a:rPr>
              <a:t>Aufgaben wie Textübersetzung, Zusammenfassung, und sogar kreatives Schreiben auszuführen.</a:t>
            </a:r>
          </a:p>
          <a:p>
            <a:pPr marL="0" indent="0">
              <a:buNone/>
            </a:pPr>
            <a:endParaRPr lang="de-CH" dirty="0"/>
          </a:p>
        </p:txBody>
      </p:sp>
      <p:sp>
        <p:nvSpPr>
          <p:cNvPr id="4" name="Title 3">
            <a:extLst>
              <a:ext uri="{FF2B5EF4-FFF2-40B4-BE49-F238E27FC236}">
                <a16:creationId xmlns:a16="http://schemas.microsoft.com/office/drawing/2014/main" id="{7F5A083F-6638-EBA6-CDA8-35B443F53A83}"/>
              </a:ext>
            </a:extLst>
          </p:cNvPr>
          <p:cNvSpPr>
            <a:spLocks noGrp="1"/>
          </p:cNvSpPr>
          <p:nvPr>
            <p:ph type="title"/>
          </p:nvPr>
        </p:nvSpPr>
        <p:spPr/>
        <p:txBody>
          <a:bodyPr/>
          <a:lstStyle/>
          <a:p>
            <a:r>
              <a:rPr lang="de-CH"/>
              <a:t>Large Language Model (LLM)</a:t>
            </a:r>
          </a:p>
        </p:txBody>
      </p:sp>
      <p:sp>
        <p:nvSpPr>
          <p:cNvPr id="7" name="TextBox 6">
            <a:extLst>
              <a:ext uri="{FF2B5EF4-FFF2-40B4-BE49-F238E27FC236}">
                <a16:creationId xmlns:a16="http://schemas.microsoft.com/office/drawing/2014/main" id="{CE45583A-93AF-D7FB-CF5E-313BAC19D9E9}"/>
              </a:ext>
            </a:extLst>
          </p:cNvPr>
          <p:cNvSpPr txBox="1"/>
          <p:nvPr/>
        </p:nvSpPr>
        <p:spPr>
          <a:xfrm>
            <a:off x="365145" y="6547521"/>
            <a:ext cx="7918983" cy="261270"/>
          </a:xfrm>
          <a:prstGeom prst="rect">
            <a:avLst/>
          </a:prstGeom>
          <a:noFill/>
        </p:spPr>
        <p:txBody>
          <a:bodyPr wrap="square" rtlCol="0">
            <a:spAutoFit/>
          </a:bodyPr>
          <a:lstStyle/>
          <a:p>
            <a:pPr algn="l"/>
            <a:r>
              <a:rPr lang="de-CH" sz="1099" dirty="0">
                <a:solidFill>
                  <a:schemeClr val="tx1">
                    <a:lumMod val="50000"/>
                    <a:lumOff val="50000"/>
                  </a:schemeClr>
                </a:solidFill>
              </a:rPr>
              <a:t>Bildquelle: https://</a:t>
            </a:r>
            <a:r>
              <a:rPr lang="de-CH" sz="1099" dirty="0" err="1">
                <a:solidFill>
                  <a:schemeClr val="tx1">
                    <a:lumMod val="50000"/>
                    <a:lumOff val="50000"/>
                  </a:schemeClr>
                </a:solidFill>
              </a:rPr>
              <a:t>virtuelleakademie.github.io</a:t>
            </a:r>
            <a:r>
              <a:rPr lang="de-CH" sz="1099" dirty="0">
                <a:solidFill>
                  <a:schemeClr val="tx1">
                    <a:lumMod val="50000"/>
                    <a:lumOff val="50000"/>
                  </a:schemeClr>
                </a:solidFill>
              </a:rPr>
              <a:t>/</a:t>
            </a:r>
            <a:r>
              <a:rPr lang="de-CH" sz="1099" dirty="0" err="1">
                <a:solidFill>
                  <a:schemeClr val="tx1">
                    <a:lumMod val="50000"/>
                    <a:lumOff val="50000"/>
                  </a:schemeClr>
                </a:solidFill>
              </a:rPr>
              <a:t>promptly-literate</a:t>
            </a:r>
            <a:endParaRPr lang="de-CH" sz="1099" dirty="0">
              <a:solidFill>
                <a:schemeClr val="tx1">
                  <a:lumMod val="50000"/>
                  <a:lumOff val="50000"/>
                </a:schemeClr>
              </a:solidFill>
            </a:endParaRPr>
          </a:p>
        </p:txBody>
      </p:sp>
    </p:spTree>
    <p:extLst>
      <p:ext uri="{BB962C8B-B14F-4D97-AF65-F5344CB8AC3E}">
        <p14:creationId xmlns:p14="http://schemas.microsoft.com/office/powerpoint/2010/main" val="174750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2E36F0-0082-202A-32FC-FC2D1E5C26EB}"/>
              </a:ext>
            </a:extLst>
          </p:cNvPr>
          <p:cNvSpPr>
            <a:spLocks noGrp="1"/>
          </p:cNvSpPr>
          <p:nvPr>
            <p:ph sz="quarter" idx="11"/>
          </p:nvPr>
        </p:nvSpPr>
        <p:spPr>
          <a:xfrm>
            <a:off x="450264" y="1379032"/>
            <a:ext cx="11291473" cy="4783259"/>
          </a:xfrm>
        </p:spPr>
        <p:txBody>
          <a:bodyPr>
            <a:normAutofit lnSpcReduction="10000"/>
          </a:bodyPr>
          <a:lstStyle/>
          <a:p>
            <a:pPr marL="0" indent="0">
              <a:buNone/>
            </a:pPr>
            <a:r>
              <a:rPr lang="de-CH" b="1"/>
              <a:t>Ziel der Übung</a:t>
            </a:r>
            <a:br>
              <a:rPr lang="de-CH" b="1"/>
            </a:br>
            <a:endParaRPr lang="de-CH" b="1"/>
          </a:p>
          <a:p>
            <a:r>
              <a:rPr lang="de-CH"/>
              <a:t>In dieser Übung wirst du ChatGPT nutzen, um aus mehreren Dokumenten einer Lehrveranstaltung eine strukturierte Tabelle von Lernzielen basierend auf der </a:t>
            </a:r>
            <a:r>
              <a:rPr lang="de-CH" err="1"/>
              <a:t>Bloom’schen</a:t>
            </a:r>
            <a:r>
              <a:rPr lang="de-CH"/>
              <a:t> Taxonomie zu erstellen und einen Zeitplan für die Behandlung des Stoffes zu entwickeln.</a:t>
            </a:r>
          </a:p>
          <a:p>
            <a:endParaRPr lang="de-CH"/>
          </a:p>
          <a:p>
            <a:pPr marL="0" indent="0">
              <a:buNone/>
            </a:pPr>
            <a:r>
              <a:rPr lang="de-CH" b="1"/>
              <a:t>Wo finde ich die Übung?</a:t>
            </a:r>
          </a:p>
          <a:p>
            <a:pPr marL="0" indent="0">
              <a:buNone/>
            </a:pPr>
            <a:endParaRPr lang="de-CH" b="1"/>
          </a:p>
          <a:p>
            <a:r>
              <a:rPr lang="de-CH"/>
              <a:t>Das Dokument mit den Anweisungen findest du auf dem Padlet unter «Abschlussübung».</a:t>
            </a:r>
          </a:p>
          <a:p>
            <a:endParaRPr lang="de-CH"/>
          </a:p>
        </p:txBody>
      </p:sp>
      <p:sp>
        <p:nvSpPr>
          <p:cNvPr id="3" name="Title 2">
            <a:extLst>
              <a:ext uri="{FF2B5EF4-FFF2-40B4-BE49-F238E27FC236}">
                <a16:creationId xmlns:a16="http://schemas.microsoft.com/office/drawing/2014/main" id="{02D7C08D-4FEA-F479-C2A0-A182F50D557B}"/>
              </a:ext>
            </a:extLst>
          </p:cNvPr>
          <p:cNvSpPr>
            <a:spLocks noGrp="1"/>
          </p:cNvSpPr>
          <p:nvPr>
            <p:ph type="title"/>
          </p:nvPr>
        </p:nvSpPr>
        <p:spPr/>
        <p:txBody>
          <a:bodyPr/>
          <a:lstStyle/>
          <a:p>
            <a:r>
              <a:rPr lang="de-CH"/>
              <a:t>Abschlussübung: Lernziele und Zeitplanung mit ChatGPT</a:t>
            </a:r>
          </a:p>
        </p:txBody>
      </p:sp>
    </p:spTree>
    <p:extLst>
      <p:ext uri="{BB962C8B-B14F-4D97-AF65-F5344CB8AC3E}">
        <p14:creationId xmlns:p14="http://schemas.microsoft.com/office/powerpoint/2010/main" val="3060292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078E7C8B-1D58-79A2-FB3F-81507DD00290}"/>
              </a:ext>
            </a:extLst>
          </p:cNvPr>
          <p:cNvSpPr>
            <a:spLocks noGrp="1"/>
          </p:cNvSpPr>
          <p:nvPr>
            <p:ph type="body" idx="1"/>
          </p:nvPr>
        </p:nvSpPr>
        <p:spPr/>
        <p:txBody>
          <a:bodyPr/>
          <a:lstStyle/>
          <a:p>
            <a:r>
              <a:rPr lang="de-CH" dirty="0"/>
              <a:t>Urheberrecht </a:t>
            </a:r>
          </a:p>
        </p:txBody>
      </p:sp>
      <p:sp>
        <p:nvSpPr>
          <p:cNvPr id="6" name="Textplatzhalter 5">
            <a:extLst>
              <a:ext uri="{FF2B5EF4-FFF2-40B4-BE49-F238E27FC236}">
                <a16:creationId xmlns:a16="http://schemas.microsoft.com/office/drawing/2014/main" id="{1DD8CE02-5DC0-3115-0EE3-1700C8D0FAC1}"/>
              </a:ext>
            </a:extLst>
          </p:cNvPr>
          <p:cNvSpPr>
            <a:spLocks noGrp="1"/>
          </p:cNvSpPr>
          <p:nvPr>
            <p:ph type="body" idx="18"/>
          </p:nvPr>
        </p:nvSpPr>
        <p:spPr/>
        <p:txBody>
          <a:bodyPr/>
          <a:lstStyle/>
          <a:p>
            <a:r>
              <a:rPr lang="de-CH" dirty="0"/>
              <a:t>Datenschutz</a:t>
            </a:r>
          </a:p>
        </p:txBody>
      </p:sp>
      <p:pic>
        <p:nvPicPr>
          <p:cNvPr id="19" name="Inhaltsplatzhalter 18" descr="Marke Copyright mit einfarbiger Füllung">
            <a:extLst>
              <a:ext uri="{FF2B5EF4-FFF2-40B4-BE49-F238E27FC236}">
                <a16:creationId xmlns:a16="http://schemas.microsoft.com/office/drawing/2014/main" id="{DAC23AAE-AE69-0C71-E63D-2A7A7B1193B5}"/>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2743994" y="2930525"/>
            <a:ext cx="914400" cy="914400"/>
          </a:xfrm>
        </p:spPr>
      </p:pic>
      <p:pic>
        <p:nvPicPr>
          <p:cNvPr id="13" name="Inhaltsplatzhalter 12" descr="Entsperren mit einfarbiger Füllung">
            <a:extLst>
              <a:ext uri="{FF2B5EF4-FFF2-40B4-BE49-F238E27FC236}">
                <a16:creationId xmlns:a16="http://schemas.microsoft.com/office/drawing/2014/main" id="{5A7B17D4-5A77-C797-D5A6-D38D3E9C80CD}"/>
              </a:ext>
            </a:extLst>
          </p:cNvPr>
          <p:cNvPicPr>
            <a:picLocks noGrp="1" noChangeAspect="1"/>
          </p:cNvPicPr>
          <p:nvPr>
            <p:ph sz="quarter" idx="21"/>
          </p:nvPr>
        </p:nvPicPr>
        <p:blipFill>
          <a:blip r:embed="rId4">
            <a:extLst>
              <a:ext uri="{96DAC541-7B7A-43D3-8B79-37D633B846F1}">
                <asvg:svgBlip xmlns:asvg="http://schemas.microsoft.com/office/drawing/2016/SVG/main" r:embed="rId5"/>
              </a:ext>
            </a:extLst>
          </a:blip>
          <a:stretch>
            <a:fillRect/>
          </a:stretch>
        </p:blipFill>
        <p:spPr>
          <a:xfrm>
            <a:off x="6799310" y="1256675"/>
            <a:ext cx="4257174" cy="4257174"/>
          </a:xfrm>
        </p:spPr>
      </p:pic>
      <p:sp>
        <p:nvSpPr>
          <p:cNvPr id="4" name="Titel 3">
            <a:extLst>
              <a:ext uri="{FF2B5EF4-FFF2-40B4-BE49-F238E27FC236}">
                <a16:creationId xmlns:a16="http://schemas.microsoft.com/office/drawing/2014/main" id="{04A92A6C-CBF0-27F4-9A51-ED25B507156C}"/>
              </a:ext>
            </a:extLst>
          </p:cNvPr>
          <p:cNvSpPr>
            <a:spLocks noGrp="1"/>
          </p:cNvSpPr>
          <p:nvPr>
            <p:ph type="title"/>
          </p:nvPr>
        </p:nvSpPr>
        <p:spPr/>
        <p:txBody>
          <a:bodyPr/>
          <a:lstStyle/>
          <a:p>
            <a:r>
              <a:rPr lang="de-CH" dirty="0"/>
              <a:t>Rechtliche Aspekte</a:t>
            </a:r>
          </a:p>
        </p:txBody>
      </p:sp>
    </p:spTree>
    <p:extLst>
      <p:ext uri="{BB962C8B-B14F-4D97-AF65-F5344CB8AC3E}">
        <p14:creationId xmlns:p14="http://schemas.microsoft.com/office/powerpoint/2010/main" val="2749947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FD55634-215B-2A4D-86C0-46562924071B}"/>
              </a:ext>
            </a:extLst>
          </p:cNvPr>
          <p:cNvSpPr>
            <a:spLocks noGrp="1"/>
          </p:cNvSpPr>
          <p:nvPr>
            <p:ph sz="quarter" idx="11"/>
          </p:nvPr>
        </p:nvSpPr>
        <p:spPr/>
        <p:txBody>
          <a:bodyPr>
            <a:normAutofit fontScale="85000" lnSpcReduction="20000"/>
          </a:bodyPr>
          <a:lstStyle/>
          <a:p>
            <a:r>
              <a:rPr lang="de-CH" dirty="0"/>
              <a:t>KI-Modelle können mit </a:t>
            </a:r>
            <a:r>
              <a:rPr lang="de-CH" b="1" dirty="0"/>
              <a:t>Inhalten</a:t>
            </a:r>
            <a:r>
              <a:rPr lang="de-CH" dirty="0"/>
              <a:t> trainiert sein, an denen Dritte Rechte haben, was bei der Verwendung der Modelle zu Urheberrechtsverletzungen führen kann.</a:t>
            </a:r>
          </a:p>
          <a:p>
            <a:endParaRPr lang="de-CH" dirty="0"/>
          </a:p>
          <a:p>
            <a:r>
              <a:rPr lang="de-CH" b="1" dirty="0"/>
              <a:t>Der Input </a:t>
            </a:r>
            <a:r>
              <a:rPr lang="de-CH" dirty="0"/>
              <a:t>(Prompt) kann geschützte Inhalte Dritter enthalten, deren Nutzung ohne rechtliche Grundlage Urheberrechte verletzt.</a:t>
            </a:r>
          </a:p>
          <a:p>
            <a:endParaRPr lang="de-CH" dirty="0"/>
          </a:p>
          <a:p>
            <a:r>
              <a:rPr lang="de-CH" dirty="0"/>
              <a:t>Der von der KI generierte </a:t>
            </a:r>
            <a:r>
              <a:rPr lang="de-CH" b="1" dirty="0"/>
              <a:t>Output</a:t>
            </a:r>
            <a:r>
              <a:rPr lang="de-CH" dirty="0"/>
              <a:t> kann zufällig geschützte Inhalte Dritter enthalten.</a:t>
            </a:r>
          </a:p>
          <a:p>
            <a:endParaRPr lang="de-CH" dirty="0"/>
          </a:p>
          <a:p>
            <a:r>
              <a:rPr lang="de-CH" dirty="0"/>
              <a:t>Anbieter von KI-Plattformen können sich </a:t>
            </a:r>
            <a:r>
              <a:rPr lang="de-CH" b="1" dirty="0"/>
              <a:t>Rechte an generierten Inhalten </a:t>
            </a:r>
            <a:r>
              <a:rPr lang="de-CH" dirty="0"/>
              <a:t>vorbehalten, was ebenfalls rechtliche Herausforderungen mit sich bringen kann.</a:t>
            </a:r>
          </a:p>
        </p:txBody>
      </p:sp>
      <p:sp>
        <p:nvSpPr>
          <p:cNvPr id="3" name="Titel 2">
            <a:extLst>
              <a:ext uri="{FF2B5EF4-FFF2-40B4-BE49-F238E27FC236}">
                <a16:creationId xmlns:a16="http://schemas.microsoft.com/office/drawing/2014/main" id="{CA999C7C-F818-0672-F907-23B737950082}"/>
              </a:ext>
            </a:extLst>
          </p:cNvPr>
          <p:cNvSpPr>
            <a:spLocks noGrp="1"/>
          </p:cNvSpPr>
          <p:nvPr>
            <p:ph type="title"/>
          </p:nvPr>
        </p:nvSpPr>
        <p:spPr/>
        <p:txBody>
          <a:bodyPr/>
          <a:lstStyle/>
          <a:p>
            <a:r>
              <a:rPr lang="de-CH" dirty="0"/>
              <a:t>Urheberrecht 1/2</a:t>
            </a:r>
          </a:p>
        </p:txBody>
      </p:sp>
    </p:spTree>
    <p:extLst>
      <p:ext uri="{BB962C8B-B14F-4D97-AF65-F5344CB8AC3E}">
        <p14:creationId xmlns:p14="http://schemas.microsoft.com/office/powerpoint/2010/main" val="336034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44E2749-5C00-1FA7-AA35-E2ED188F6545}"/>
              </a:ext>
            </a:extLst>
          </p:cNvPr>
          <p:cNvSpPr>
            <a:spLocks noGrp="1"/>
          </p:cNvSpPr>
          <p:nvPr>
            <p:ph sz="quarter" idx="11"/>
          </p:nvPr>
        </p:nvSpPr>
        <p:spPr/>
        <p:txBody>
          <a:bodyPr/>
          <a:lstStyle/>
          <a:p>
            <a:endParaRPr lang="de-CH" dirty="0"/>
          </a:p>
          <a:p>
            <a:r>
              <a:rPr lang="de-CH" dirty="0"/>
              <a:t>Verantwortung: Nutzer ist in der Verantwortung bei der Nutzung</a:t>
            </a:r>
          </a:p>
          <a:p>
            <a:endParaRPr lang="de-CH" dirty="0"/>
          </a:p>
          <a:p>
            <a:r>
              <a:rPr lang="de-CH" dirty="0"/>
              <a:t>Rechtslage des Outputs: geschützt, wenn er eine kreative menschliche Leistung enthält</a:t>
            </a:r>
          </a:p>
          <a:p>
            <a:endParaRPr lang="de-CH" dirty="0"/>
          </a:p>
          <a:p>
            <a:r>
              <a:rPr lang="de-CH" dirty="0" err="1"/>
              <a:t>OpenAI</a:t>
            </a:r>
            <a:r>
              <a:rPr lang="de-CH" dirty="0"/>
              <a:t>-Nutzungsbedingungen: die Rechte an generierten Inhalten abgetreten, </a:t>
            </a:r>
            <a:r>
              <a:rPr lang="de-CH" dirty="0" err="1"/>
              <a:t>OpenAI</a:t>
            </a:r>
            <a:r>
              <a:rPr lang="de-CH" dirty="0"/>
              <a:t> behält sich aber Nutzungsrechte vor</a:t>
            </a:r>
          </a:p>
          <a:p>
            <a:endParaRPr lang="de-CH" dirty="0"/>
          </a:p>
          <a:p>
            <a:pPr marL="0" indent="0">
              <a:buNone/>
            </a:pPr>
            <a:endParaRPr lang="de-CH" dirty="0"/>
          </a:p>
        </p:txBody>
      </p:sp>
      <p:sp>
        <p:nvSpPr>
          <p:cNvPr id="3" name="Titel 2">
            <a:extLst>
              <a:ext uri="{FF2B5EF4-FFF2-40B4-BE49-F238E27FC236}">
                <a16:creationId xmlns:a16="http://schemas.microsoft.com/office/drawing/2014/main" id="{76FFD2D5-CBD4-308B-EC9C-A2EB5BE0CA11}"/>
              </a:ext>
            </a:extLst>
          </p:cNvPr>
          <p:cNvSpPr>
            <a:spLocks noGrp="1"/>
          </p:cNvSpPr>
          <p:nvPr>
            <p:ph type="title"/>
          </p:nvPr>
        </p:nvSpPr>
        <p:spPr/>
        <p:txBody>
          <a:bodyPr/>
          <a:lstStyle/>
          <a:p>
            <a:r>
              <a:rPr lang="de-CH" dirty="0"/>
              <a:t>Urheberrecht 2/2</a:t>
            </a:r>
          </a:p>
        </p:txBody>
      </p:sp>
    </p:spTree>
    <p:extLst>
      <p:ext uri="{BB962C8B-B14F-4D97-AF65-F5344CB8AC3E}">
        <p14:creationId xmlns:p14="http://schemas.microsoft.com/office/powerpoint/2010/main" val="289088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A0F8207-49DB-7FF1-0BF9-FBC206AC16C5}"/>
              </a:ext>
            </a:extLst>
          </p:cNvPr>
          <p:cNvSpPr>
            <a:spLocks noGrp="1"/>
          </p:cNvSpPr>
          <p:nvPr>
            <p:ph sz="quarter" idx="11"/>
          </p:nvPr>
        </p:nvSpPr>
        <p:spPr/>
        <p:txBody>
          <a:bodyPr/>
          <a:lstStyle/>
          <a:p>
            <a:r>
              <a:rPr lang="de-CH" dirty="0" err="1"/>
              <a:t>OpenAI</a:t>
            </a:r>
            <a:r>
              <a:rPr lang="de-CH" dirty="0"/>
              <a:t> Policy: Geben Sie deutlich an, dass der Inhalt von einer KI erstellt wurde, sodass kein Nutzer dies übersehen oder missverstehen kann: </a:t>
            </a:r>
          </a:p>
          <a:p>
            <a:pPr lvl="1"/>
            <a:endParaRPr lang="de-CH" dirty="0"/>
          </a:p>
          <a:p>
            <a:pPr lvl="1"/>
            <a:r>
              <a:rPr lang="de-CH" dirty="0"/>
              <a:t>z.B. Der/die Autor*in hat diesen Text teilweise mit [[Modell]], dem grossem Sprachmodell von </a:t>
            </a:r>
            <a:r>
              <a:rPr lang="de-CH" dirty="0" err="1"/>
              <a:t>OpenAI</a:t>
            </a:r>
            <a:r>
              <a:rPr lang="de-CH" dirty="0"/>
              <a:t>, erstellt. Nach der Erstellung des Entwurfs hat der/die Autor*in den Text überprüft, bearbeitet und nach eigenem Ermessen angepasst und übernimmt die volle Verantwortung für den Inhalt dieser Veröffentlichung.</a:t>
            </a:r>
          </a:p>
          <a:p>
            <a:endParaRPr lang="de-CH" dirty="0"/>
          </a:p>
        </p:txBody>
      </p:sp>
      <p:sp>
        <p:nvSpPr>
          <p:cNvPr id="3" name="Titel 2">
            <a:extLst>
              <a:ext uri="{FF2B5EF4-FFF2-40B4-BE49-F238E27FC236}">
                <a16:creationId xmlns:a16="http://schemas.microsoft.com/office/drawing/2014/main" id="{DAB4A818-5E9F-9E02-F7FE-2663DF107908}"/>
              </a:ext>
            </a:extLst>
          </p:cNvPr>
          <p:cNvSpPr>
            <a:spLocks noGrp="1"/>
          </p:cNvSpPr>
          <p:nvPr>
            <p:ph type="title"/>
          </p:nvPr>
        </p:nvSpPr>
        <p:spPr/>
        <p:txBody>
          <a:bodyPr/>
          <a:lstStyle/>
          <a:p>
            <a:r>
              <a:rPr lang="de-CH" dirty="0"/>
              <a:t>Empfehlung</a:t>
            </a:r>
          </a:p>
        </p:txBody>
      </p:sp>
    </p:spTree>
    <p:extLst>
      <p:ext uri="{BB962C8B-B14F-4D97-AF65-F5344CB8AC3E}">
        <p14:creationId xmlns:p14="http://schemas.microsoft.com/office/powerpoint/2010/main" val="1876687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0422CF4F-533A-86BC-F225-3B7756A83FB3}"/>
              </a:ext>
            </a:extLst>
          </p:cNvPr>
          <p:cNvSpPr>
            <a:spLocks noGrp="1"/>
          </p:cNvSpPr>
          <p:nvPr>
            <p:ph sz="quarter" idx="11"/>
          </p:nvPr>
        </p:nvSpPr>
        <p:spPr/>
        <p:txBody>
          <a:bodyPr/>
          <a:lstStyle/>
          <a:p>
            <a:pPr marL="0" indent="0" fontAlgn="base">
              <a:spcBef>
                <a:spcPts val="0"/>
              </a:spcBef>
              <a:buNone/>
            </a:pPr>
            <a:r>
              <a:rPr lang="de-CH" i="0" u="none" strike="noStrike" kern="1200" dirty="0">
                <a:solidFill>
                  <a:srgbClr val="000000"/>
                </a:solidFill>
                <a:effectLst/>
                <a:highlight>
                  <a:srgbClr val="FFFFFF"/>
                </a:highlight>
                <a:latin typeface="Lucida Sans" panose="020B0602030504020204" pitchFamily="34" charset="77"/>
              </a:rPr>
              <a:t>.…sicherzustellen, dass keine persönlichen Daten der Lehrenden oder Lernenden ohne deren Zustimmung </a:t>
            </a:r>
            <a:r>
              <a:rPr lang="de-CH" b="1" i="0" u="none" strike="noStrike" kern="1200" dirty="0">
                <a:solidFill>
                  <a:srgbClr val="000000"/>
                </a:solidFill>
                <a:effectLst/>
                <a:highlight>
                  <a:srgbClr val="FFFFFF"/>
                </a:highlight>
                <a:latin typeface="Lucida Sans" panose="020B0602030504020204" pitchFamily="34" charset="77"/>
              </a:rPr>
              <a:t>gesammelt</a:t>
            </a:r>
            <a:r>
              <a:rPr lang="de-CH" i="0" u="none" strike="noStrike" kern="1200" dirty="0">
                <a:solidFill>
                  <a:srgbClr val="000000"/>
                </a:solidFill>
                <a:effectLst/>
                <a:highlight>
                  <a:srgbClr val="FFFFFF"/>
                </a:highlight>
                <a:latin typeface="Lucida Sans" panose="020B0602030504020204" pitchFamily="34" charset="77"/>
              </a:rPr>
              <a:t>, </a:t>
            </a:r>
            <a:r>
              <a:rPr lang="de-CH" b="1" i="0" u="none" strike="noStrike" kern="1200" dirty="0">
                <a:solidFill>
                  <a:srgbClr val="000000"/>
                </a:solidFill>
                <a:effectLst/>
                <a:highlight>
                  <a:srgbClr val="FFFFFF"/>
                </a:highlight>
                <a:latin typeface="Lucida Sans" panose="020B0602030504020204" pitchFamily="34" charset="77"/>
              </a:rPr>
              <a:t>gespeichert</a:t>
            </a:r>
            <a:r>
              <a:rPr lang="de-CH" i="0" u="none" strike="noStrike" kern="1200" dirty="0">
                <a:solidFill>
                  <a:srgbClr val="000000"/>
                </a:solidFill>
                <a:effectLst/>
                <a:highlight>
                  <a:srgbClr val="FFFFFF"/>
                </a:highlight>
                <a:latin typeface="Lucida Sans" panose="020B0602030504020204" pitchFamily="34" charset="77"/>
              </a:rPr>
              <a:t> oder </a:t>
            </a:r>
            <a:r>
              <a:rPr lang="de-CH" b="1" i="0" u="none" strike="noStrike" kern="1200" dirty="0">
                <a:solidFill>
                  <a:srgbClr val="000000"/>
                </a:solidFill>
                <a:effectLst/>
                <a:highlight>
                  <a:srgbClr val="FFFFFF"/>
                </a:highlight>
                <a:latin typeface="Lucida Sans" panose="020B0602030504020204" pitchFamily="34" charset="77"/>
              </a:rPr>
              <a:t>weiterverarbeitet</a:t>
            </a:r>
            <a:r>
              <a:rPr lang="de-CH" i="0" u="none" strike="noStrike" kern="1200" dirty="0">
                <a:solidFill>
                  <a:srgbClr val="000000"/>
                </a:solidFill>
                <a:effectLst/>
                <a:highlight>
                  <a:srgbClr val="FFFFFF"/>
                </a:highlight>
                <a:latin typeface="Lucida Sans" panose="020B0602030504020204" pitchFamily="34" charset="77"/>
              </a:rPr>
              <a:t> werden, um ihre Privatsphäre und Sicherheit zu gewährleisten.</a:t>
            </a:r>
          </a:p>
          <a:p>
            <a:pPr marL="0" indent="0" fontAlgn="base">
              <a:spcBef>
                <a:spcPts val="0"/>
              </a:spcBef>
              <a:buNone/>
            </a:pPr>
            <a:endParaRPr lang="de-CH" dirty="0">
              <a:solidFill>
                <a:srgbClr val="000000"/>
              </a:solidFill>
              <a:highlight>
                <a:srgbClr val="FFFFFF"/>
              </a:highlight>
              <a:latin typeface="Lucida Sans" panose="020B0602030504020204" pitchFamily="34" charset="77"/>
            </a:endParaRPr>
          </a:p>
          <a:p>
            <a:pPr marL="0" indent="0" fontAlgn="base">
              <a:spcBef>
                <a:spcPts val="0"/>
              </a:spcBef>
              <a:buNone/>
            </a:pPr>
            <a:r>
              <a:rPr lang="de-CH" i="0" u="none" strike="noStrike" kern="1200" dirty="0">
                <a:solidFill>
                  <a:srgbClr val="000000"/>
                </a:solidFill>
                <a:effectLst/>
                <a:highlight>
                  <a:srgbClr val="FFFFFF"/>
                </a:highlight>
                <a:latin typeface="Lucida Sans" panose="020B0602030504020204" pitchFamily="34" charset="77"/>
              </a:rPr>
              <a:t>Lehrpersonen müssen Datenschutz immer beim Einsatz von (digitalen) Tools beachten.</a:t>
            </a:r>
          </a:p>
          <a:p>
            <a:endParaRPr lang="de-CH" dirty="0"/>
          </a:p>
        </p:txBody>
      </p:sp>
      <p:sp>
        <p:nvSpPr>
          <p:cNvPr id="3" name="Titel 2">
            <a:extLst>
              <a:ext uri="{FF2B5EF4-FFF2-40B4-BE49-F238E27FC236}">
                <a16:creationId xmlns:a16="http://schemas.microsoft.com/office/drawing/2014/main" id="{B347FFC7-5F55-D03D-D795-FF7B6D1DF234}"/>
              </a:ext>
            </a:extLst>
          </p:cNvPr>
          <p:cNvSpPr>
            <a:spLocks noGrp="1"/>
          </p:cNvSpPr>
          <p:nvPr>
            <p:ph type="title"/>
          </p:nvPr>
        </p:nvSpPr>
        <p:spPr/>
        <p:txBody>
          <a:bodyPr/>
          <a:lstStyle/>
          <a:p>
            <a:r>
              <a:rPr lang="de-CH" dirty="0"/>
              <a:t>Datenschutz allgemein bedeutet</a:t>
            </a:r>
          </a:p>
        </p:txBody>
      </p:sp>
    </p:spTree>
    <p:extLst>
      <p:ext uri="{BB962C8B-B14F-4D97-AF65-F5344CB8AC3E}">
        <p14:creationId xmlns:p14="http://schemas.microsoft.com/office/powerpoint/2010/main" val="2933433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F53B469-76FF-770B-447F-542367A39C3D}"/>
              </a:ext>
            </a:extLst>
          </p:cNvPr>
          <p:cNvSpPr>
            <a:spLocks noGrp="1"/>
          </p:cNvSpPr>
          <p:nvPr>
            <p:ph sz="quarter" idx="11"/>
          </p:nvPr>
        </p:nvSpPr>
        <p:spPr>
          <a:xfrm>
            <a:off x="450265" y="1379032"/>
            <a:ext cx="5550610" cy="4783259"/>
          </a:xfrm>
        </p:spPr>
        <p:txBody>
          <a:bodyPr>
            <a:normAutofit fontScale="85000" lnSpcReduction="20000"/>
          </a:bodyPr>
          <a:lstStyle/>
          <a:p>
            <a:pPr>
              <a:lnSpc>
                <a:spcPct val="90000"/>
              </a:lnSpc>
            </a:pPr>
            <a:r>
              <a:rPr lang="de-CH" dirty="0"/>
              <a:t>Keine persönlichen Daten in die Eingabe von ChatGPT einfliessen lassen - anonymisierte Informationen</a:t>
            </a:r>
          </a:p>
          <a:p>
            <a:pPr>
              <a:lnSpc>
                <a:spcPct val="90000"/>
              </a:lnSpc>
            </a:pPr>
            <a:endParaRPr lang="de-CH" dirty="0"/>
          </a:p>
          <a:p>
            <a:pPr>
              <a:lnSpc>
                <a:spcPct val="90000"/>
              </a:lnSpc>
            </a:pPr>
            <a:r>
              <a:rPr lang="de-CH" dirty="0"/>
              <a:t>Keine Eingabe von sensiblen oder vertraulichen Informationen -Informationen über gesundheitliche, finanzielle oder privates</a:t>
            </a:r>
          </a:p>
          <a:p>
            <a:pPr>
              <a:lnSpc>
                <a:spcPct val="90000"/>
              </a:lnSpc>
            </a:pPr>
            <a:endParaRPr lang="de-CH" dirty="0"/>
          </a:p>
          <a:p>
            <a:pPr>
              <a:lnSpc>
                <a:spcPct val="90000"/>
              </a:lnSpc>
            </a:pPr>
            <a:r>
              <a:rPr lang="de-CH" dirty="0"/>
              <a:t>Einstellungen im Konto für Datenkontrolle -&gt;</a:t>
            </a:r>
          </a:p>
          <a:p>
            <a:pPr>
              <a:lnSpc>
                <a:spcPct val="90000"/>
              </a:lnSpc>
            </a:pPr>
            <a:endParaRPr lang="de-CH" dirty="0"/>
          </a:p>
          <a:p>
            <a:pPr>
              <a:lnSpc>
                <a:spcPct val="90000"/>
              </a:lnSpc>
            </a:pPr>
            <a:r>
              <a:rPr lang="de-CH" dirty="0"/>
              <a:t>Regelmässig nicht mehr gebrauchte Chats löschen</a:t>
            </a:r>
          </a:p>
        </p:txBody>
      </p:sp>
      <p:sp>
        <p:nvSpPr>
          <p:cNvPr id="3" name="Titel 2">
            <a:extLst>
              <a:ext uri="{FF2B5EF4-FFF2-40B4-BE49-F238E27FC236}">
                <a16:creationId xmlns:a16="http://schemas.microsoft.com/office/drawing/2014/main" id="{C1679833-9B11-3754-EB0E-6747F192FF3C}"/>
              </a:ext>
            </a:extLst>
          </p:cNvPr>
          <p:cNvSpPr>
            <a:spLocks noGrp="1"/>
          </p:cNvSpPr>
          <p:nvPr>
            <p:ph type="title"/>
          </p:nvPr>
        </p:nvSpPr>
        <p:spPr>
          <a:xfrm>
            <a:off x="450265" y="394525"/>
            <a:ext cx="11291472" cy="513967"/>
          </a:xfrm>
        </p:spPr>
        <p:txBody>
          <a:bodyPr anchor="ctr">
            <a:normAutofit fontScale="90000"/>
          </a:bodyPr>
          <a:lstStyle/>
          <a:p>
            <a:r>
              <a:rPr lang="de-CH" dirty="0"/>
              <a:t>Schutzmassnahmen</a:t>
            </a:r>
          </a:p>
        </p:txBody>
      </p:sp>
      <p:grpSp>
        <p:nvGrpSpPr>
          <p:cNvPr id="7" name="Gruppieren 6">
            <a:extLst>
              <a:ext uri="{FF2B5EF4-FFF2-40B4-BE49-F238E27FC236}">
                <a16:creationId xmlns:a16="http://schemas.microsoft.com/office/drawing/2014/main" id="{D1E4C82D-928B-856F-B74B-4F20A9A78A6B}"/>
              </a:ext>
            </a:extLst>
          </p:cNvPr>
          <p:cNvGrpSpPr/>
          <p:nvPr/>
        </p:nvGrpSpPr>
        <p:grpSpPr>
          <a:xfrm>
            <a:off x="6191126" y="1911208"/>
            <a:ext cx="5550610" cy="3718907"/>
            <a:chOff x="6199187" y="1909231"/>
            <a:chExt cx="5557837" cy="3723749"/>
          </a:xfrm>
        </p:grpSpPr>
        <p:pic>
          <p:nvPicPr>
            <p:cNvPr id="4" name="Grafik 3">
              <a:extLst>
                <a:ext uri="{FF2B5EF4-FFF2-40B4-BE49-F238E27FC236}">
                  <a16:creationId xmlns:a16="http://schemas.microsoft.com/office/drawing/2014/main" id="{7C73D4F0-7BF7-F97A-AABE-FCEDCE1E2046}"/>
                </a:ext>
              </a:extLst>
            </p:cNvPr>
            <p:cNvPicPr>
              <a:picLocks noChangeAspect="1"/>
            </p:cNvPicPr>
            <p:nvPr/>
          </p:nvPicPr>
          <p:blipFill>
            <a:blip r:embed="rId2"/>
            <a:stretch>
              <a:fillRect/>
            </a:stretch>
          </p:blipFill>
          <p:spPr>
            <a:xfrm>
              <a:off x="6199187" y="1909231"/>
              <a:ext cx="5557837" cy="3723749"/>
            </a:xfrm>
            <a:prstGeom prst="rect">
              <a:avLst/>
            </a:prstGeom>
            <a:noFill/>
          </p:spPr>
        </p:pic>
        <p:cxnSp>
          <p:nvCxnSpPr>
            <p:cNvPr id="6" name="Gerade Verbindung mit Pfeil 5">
              <a:extLst>
                <a:ext uri="{FF2B5EF4-FFF2-40B4-BE49-F238E27FC236}">
                  <a16:creationId xmlns:a16="http://schemas.microsoft.com/office/drawing/2014/main" id="{9910035F-2FA0-A243-C34B-EE534D78F4B4}"/>
                </a:ext>
              </a:extLst>
            </p:cNvPr>
            <p:cNvCxnSpPr/>
            <p:nvPr/>
          </p:nvCxnSpPr>
          <p:spPr>
            <a:xfrm flipV="1">
              <a:off x="10508876" y="2904565"/>
              <a:ext cx="632012" cy="5244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24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D977D92E-9E34-B594-CCA9-8BE493F3B109}"/>
              </a:ext>
            </a:extLst>
          </p:cNvPr>
          <p:cNvSpPr>
            <a:spLocks noGrp="1"/>
          </p:cNvSpPr>
          <p:nvPr>
            <p:ph type="body" idx="1"/>
          </p:nvPr>
        </p:nvSpPr>
        <p:spPr>
          <a:xfrm>
            <a:off x="450263" y="1857188"/>
            <a:ext cx="5500837" cy="720583"/>
          </a:xfrm>
        </p:spPr>
        <p:txBody>
          <a:bodyPr>
            <a:normAutofit/>
          </a:bodyPr>
          <a:lstStyle/>
          <a:p>
            <a:r>
              <a:rPr lang="de-CH" sz="2400" dirty="0">
                <a:latin typeface="+mn-lt"/>
              </a:rPr>
              <a:t>Faktoren:</a:t>
            </a:r>
          </a:p>
        </p:txBody>
      </p:sp>
      <p:sp>
        <p:nvSpPr>
          <p:cNvPr id="8" name="Inhaltsplatzhalter 7">
            <a:extLst>
              <a:ext uri="{FF2B5EF4-FFF2-40B4-BE49-F238E27FC236}">
                <a16:creationId xmlns:a16="http://schemas.microsoft.com/office/drawing/2014/main" id="{3BA42E04-A6B8-1391-FC8E-78F40FBBD8E0}"/>
              </a:ext>
            </a:extLst>
          </p:cNvPr>
          <p:cNvSpPr>
            <a:spLocks noGrp="1"/>
          </p:cNvSpPr>
          <p:nvPr>
            <p:ph sz="quarter" idx="20"/>
          </p:nvPr>
        </p:nvSpPr>
        <p:spPr>
          <a:xfrm>
            <a:off x="359829" y="2647479"/>
            <a:ext cx="5501462" cy="4022725"/>
          </a:xfrm>
        </p:spPr>
        <p:txBody>
          <a:bodyPr>
            <a:normAutofit/>
          </a:bodyPr>
          <a:lstStyle/>
          <a:p>
            <a:r>
              <a:rPr lang="de-CH" sz="2400" dirty="0"/>
              <a:t>Hoher Druck</a:t>
            </a:r>
          </a:p>
          <a:p>
            <a:r>
              <a:rPr lang="de-CH" sz="2400" dirty="0"/>
              <a:t>Mangelnde intrinsische Motivation</a:t>
            </a:r>
          </a:p>
          <a:p>
            <a:r>
              <a:rPr lang="de-CH" sz="2400" dirty="0"/>
              <a:t>Wahrgenommene Ungerechtigkeit</a:t>
            </a:r>
          </a:p>
          <a:p>
            <a:r>
              <a:rPr lang="de-CH" sz="2400" dirty="0"/>
              <a:t>Geringe Angst, erwischt zu werden</a:t>
            </a:r>
          </a:p>
          <a:p>
            <a:r>
              <a:rPr lang="de-CH" sz="2400" dirty="0"/>
              <a:t>Einfluss von Gleichaltrigen</a:t>
            </a:r>
          </a:p>
          <a:p>
            <a:r>
              <a:rPr lang="de-CH" sz="2400" dirty="0"/>
              <a:t>Geringes Selbstwirksamkeitsgefühl</a:t>
            </a:r>
          </a:p>
          <a:p>
            <a:endParaRPr lang="de-CH" sz="2400" dirty="0"/>
          </a:p>
          <a:p>
            <a:endParaRPr lang="de-CH" sz="2400" dirty="0"/>
          </a:p>
        </p:txBody>
      </p:sp>
      <p:graphicFrame>
        <p:nvGraphicFramePr>
          <p:cNvPr id="10" name="Inhaltsplatzhalter 9">
            <a:extLst>
              <a:ext uri="{FF2B5EF4-FFF2-40B4-BE49-F238E27FC236}">
                <a16:creationId xmlns:a16="http://schemas.microsoft.com/office/drawing/2014/main" id="{89651018-DDBC-462C-76DA-6640DCCCBE2A}"/>
              </a:ext>
            </a:extLst>
          </p:cNvPr>
          <p:cNvGraphicFramePr>
            <a:graphicFrameLocks noGrp="1"/>
          </p:cNvGraphicFramePr>
          <p:nvPr>
            <p:ph sz="quarter" idx="21"/>
          </p:nvPr>
        </p:nvGraphicFramePr>
        <p:xfrm>
          <a:off x="6240275" y="1379033"/>
          <a:ext cx="5501462" cy="4017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el 2">
            <a:extLst>
              <a:ext uri="{FF2B5EF4-FFF2-40B4-BE49-F238E27FC236}">
                <a16:creationId xmlns:a16="http://schemas.microsoft.com/office/drawing/2014/main" id="{6747FE9D-A5BF-F58C-252D-3FEEED6F9185}"/>
              </a:ext>
            </a:extLst>
          </p:cNvPr>
          <p:cNvSpPr>
            <a:spLocks noGrp="1"/>
          </p:cNvSpPr>
          <p:nvPr>
            <p:ph type="title"/>
          </p:nvPr>
        </p:nvSpPr>
        <p:spPr/>
        <p:txBody>
          <a:bodyPr/>
          <a:lstStyle/>
          <a:p>
            <a:r>
              <a:rPr lang="de-CH" dirty="0"/>
              <a:t>Betrug bei Leistungsnachweisen</a:t>
            </a:r>
          </a:p>
        </p:txBody>
      </p:sp>
      <p:sp>
        <p:nvSpPr>
          <p:cNvPr id="5" name="Textplatzhalter 6">
            <a:extLst>
              <a:ext uri="{FF2B5EF4-FFF2-40B4-BE49-F238E27FC236}">
                <a16:creationId xmlns:a16="http://schemas.microsoft.com/office/drawing/2014/main" id="{49BCE721-A0FB-5705-E500-7AB1B2ADA263}"/>
              </a:ext>
            </a:extLst>
          </p:cNvPr>
          <p:cNvSpPr txBox="1">
            <a:spLocks/>
          </p:cNvSpPr>
          <p:nvPr/>
        </p:nvSpPr>
        <p:spPr>
          <a:xfrm>
            <a:off x="6393299" y="5478967"/>
            <a:ext cx="5500837" cy="720583"/>
          </a:xfrm>
          <a:prstGeom prst="rect">
            <a:avLst/>
          </a:prstGeom>
        </p:spPr>
        <p:txBody>
          <a:bodyPr vert="horz" lIns="0" tIns="45720" rIns="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798" b="0" i="0" kern="1200">
                <a:solidFill>
                  <a:schemeClr val="tx1"/>
                </a:solidFill>
                <a:latin typeface="Lucida Sans"/>
                <a:ea typeface="+mn-ea"/>
                <a:cs typeface="Lucida Sans"/>
              </a:defRPr>
            </a:lvl1pPr>
            <a:lvl2pPr marL="456606" indent="0" algn="l" defTabSz="914400" rtl="0" eaLnBrk="1" latinLnBrk="0" hangingPunct="1">
              <a:lnSpc>
                <a:spcPct val="90000"/>
              </a:lnSpc>
              <a:spcBef>
                <a:spcPts val="500"/>
              </a:spcBef>
              <a:buFont typeface="Arial" panose="020B0604020202020204" pitchFamily="34" charset="0"/>
              <a:buNone/>
              <a:defRPr sz="1997" b="1" kern="1200">
                <a:solidFill>
                  <a:schemeClr val="tx1"/>
                </a:solidFill>
                <a:latin typeface="+mn-lt"/>
                <a:ea typeface="+mn-ea"/>
                <a:cs typeface="+mn-cs"/>
              </a:defRPr>
            </a:lvl2pPr>
            <a:lvl3pPr marL="913211" indent="0" algn="l" defTabSz="914400" rtl="0" eaLnBrk="1" latinLnBrk="0" hangingPunct="1">
              <a:lnSpc>
                <a:spcPct val="90000"/>
              </a:lnSpc>
              <a:spcBef>
                <a:spcPts val="500"/>
              </a:spcBef>
              <a:buFont typeface="Arial" panose="020B0604020202020204" pitchFamily="34" charset="0"/>
              <a:buNone/>
              <a:defRPr sz="1798" b="1" kern="1200">
                <a:solidFill>
                  <a:schemeClr val="tx1"/>
                </a:solidFill>
                <a:latin typeface="+mn-lt"/>
                <a:ea typeface="+mn-ea"/>
                <a:cs typeface="+mn-cs"/>
              </a:defRPr>
            </a:lvl3pPr>
            <a:lvl4pPr marL="1369817" indent="0" algn="l" defTabSz="914400" rtl="0" eaLnBrk="1" latinLnBrk="0" hangingPunct="1">
              <a:lnSpc>
                <a:spcPct val="90000"/>
              </a:lnSpc>
              <a:spcBef>
                <a:spcPts val="500"/>
              </a:spcBef>
              <a:buFont typeface="Arial" panose="020B0604020202020204" pitchFamily="34" charset="0"/>
              <a:buNone/>
              <a:defRPr sz="1598" b="1" kern="1200">
                <a:solidFill>
                  <a:schemeClr val="tx1"/>
                </a:solidFill>
                <a:latin typeface="+mn-lt"/>
                <a:ea typeface="+mn-ea"/>
                <a:cs typeface="+mn-cs"/>
              </a:defRPr>
            </a:lvl4pPr>
            <a:lvl5pPr marL="1826423" indent="0" algn="l" defTabSz="914400" rtl="0" eaLnBrk="1" latinLnBrk="0" hangingPunct="1">
              <a:lnSpc>
                <a:spcPct val="90000"/>
              </a:lnSpc>
              <a:spcBef>
                <a:spcPts val="500"/>
              </a:spcBef>
              <a:buFont typeface="Arial" panose="020B0604020202020204" pitchFamily="34" charset="0"/>
              <a:buNone/>
              <a:defRPr sz="1598" b="1" kern="1200">
                <a:solidFill>
                  <a:schemeClr val="tx1"/>
                </a:solidFill>
                <a:latin typeface="+mn-lt"/>
                <a:ea typeface="+mn-ea"/>
                <a:cs typeface="+mn-cs"/>
              </a:defRPr>
            </a:lvl5pPr>
            <a:lvl6pPr marL="2283028" indent="0" algn="l" defTabSz="914400" rtl="0" eaLnBrk="1" latinLnBrk="0" hangingPunct="1">
              <a:lnSpc>
                <a:spcPct val="90000"/>
              </a:lnSpc>
              <a:spcBef>
                <a:spcPts val="500"/>
              </a:spcBef>
              <a:buFont typeface="Arial" panose="020B0604020202020204" pitchFamily="34" charset="0"/>
              <a:buNone/>
              <a:defRPr sz="1598" b="1" kern="1200">
                <a:solidFill>
                  <a:schemeClr val="tx1"/>
                </a:solidFill>
                <a:latin typeface="+mn-lt"/>
                <a:ea typeface="+mn-ea"/>
                <a:cs typeface="+mn-cs"/>
              </a:defRPr>
            </a:lvl6pPr>
            <a:lvl7pPr marL="2739634" indent="0" algn="l" defTabSz="914400" rtl="0" eaLnBrk="1" latinLnBrk="0" hangingPunct="1">
              <a:lnSpc>
                <a:spcPct val="90000"/>
              </a:lnSpc>
              <a:spcBef>
                <a:spcPts val="500"/>
              </a:spcBef>
              <a:buFont typeface="Arial" panose="020B0604020202020204" pitchFamily="34" charset="0"/>
              <a:buNone/>
              <a:defRPr sz="1598" b="1" kern="1200">
                <a:solidFill>
                  <a:schemeClr val="tx1"/>
                </a:solidFill>
                <a:latin typeface="+mn-lt"/>
                <a:ea typeface="+mn-ea"/>
                <a:cs typeface="+mn-cs"/>
              </a:defRPr>
            </a:lvl7pPr>
            <a:lvl8pPr marL="3196239" indent="0" algn="l" defTabSz="914400" rtl="0" eaLnBrk="1" latinLnBrk="0" hangingPunct="1">
              <a:lnSpc>
                <a:spcPct val="90000"/>
              </a:lnSpc>
              <a:spcBef>
                <a:spcPts val="500"/>
              </a:spcBef>
              <a:buFont typeface="Arial" panose="020B0604020202020204" pitchFamily="34" charset="0"/>
              <a:buNone/>
              <a:defRPr sz="1598" b="1" kern="1200">
                <a:solidFill>
                  <a:schemeClr val="tx1"/>
                </a:solidFill>
                <a:latin typeface="+mn-lt"/>
                <a:ea typeface="+mn-ea"/>
                <a:cs typeface="+mn-cs"/>
              </a:defRPr>
            </a:lvl8pPr>
            <a:lvl9pPr marL="3652845" indent="0" algn="l" defTabSz="914400" rtl="0" eaLnBrk="1" latinLnBrk="0" hangingPunct="1">
              <a:lnSpc>
                <a:spcPct val="90000"/>
              </a:lnSpc>
              <a:spcBef>
                <a:spcPts val="500"/>
              </a:spcBef>
              <a:buFont typeface="Arial" panose="020B0604020202020204" pitchFamily="34" charset="0"/>
              <a:buNone/>
              <a:defRPr sz="1598" b="1" kern="1200">
                <a:solidFill>
                  <a:schemeClr val="tx1"/>
                </a:solidFill>
                <a:latin typeface="+mn-lt"/>
                <a:ea typeface="+mn-ea"/>
                <a:cs typeface="+mn-cs"/>
              </a:defRPr>
            </a:lvl9pPr>
          </a:lstStyle>
          <a:p>
            <a:r>
              <a:rPr lang="de-CH" dirty="0">
                <a:latin typeface="+mn-lt"/>
              </a:rPr>
              <a:t>Betrugsdreieck</a:t>
            </a:r>
          </a:p>
        </p:txBody>
      </p:sp>
    </p:spTree>
    <p:extLst>
      <p:ext uri="{BB962C8B-B14F-4D97-AF65-F5344CB8AC3E}">
        <p14:creationId xmlns:p14="http://schemas.microsoft.com/office/powerpoint/2010/main" val="4214496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D977D92E-9E34-B594-CCA9-8BE493F3B109}"/>
              </a:ext>
            </a:extLst>
          </p:cNvPr>
          <p:cNvSpPr>
            <a:spLocks noGrp="1"/>
          </p:cNvSpPr>
          <p:nvPr>
            <p:ph type="body" idx="1"/>
          </p:nvPr>
        </p:nvSpPr>
        <p:spPr>
          <a:xfrm>
            <a:off x="419212" y="1926860"/>
            <a:ext cx="5500837" cy="720583"/>
          </a:xfrm>
        </p:spPr>
        <p:txBody>
          <a:bodyPr>
            <a:normAutofit/>
          </a:bodyPr>
          <a:lstStyle/>
          <a:p>
            <a:r>
              <a:rPr lang="de-CH" sz="2400" dirty="0">
                <a:latin typeface="+mn-lt"/>
              </a:rPr>
              <a:t>Strategien:</a:t>
            </a:r>
          </a:p>
        </p:txBody>
      </p:sp>
      <p:sp>
        <p:nvSpPr>
          <p:cNvPr id="7" name="Textplatzhalter 6">
            <a:extLst>
              <a:ext uri="{FF2B5EF4-FFF2-40B4-BE49-F238E27FC236}">
                <a16:creationId xmlns:a16="http://schemas.microsoft.com/office/drawing/2014/main" id="{284877B5-2EDF-4750-42F4-15886D8B86D5}"/>
              </a:ext>
            </a:extLst>
          </p:cNvPr>
          <p:cNvSpPr>
            <a:spLocks noGrp="1"/>
          </p:cNvSpPr>
          <p:nvPr>
            <p:ph type="body" idx="18"/>
          </p:nvPr>
        </p:nvSpPr>
        <p:spPr/>
        <p:txBody>
          <a:bodyPr/>
          <a:lstStyle/>
          <a:p>
            <a:r>
              <a:rPr lang="de-CH" dirty="0">
                <a:latin typeface="+mn-lt"/>
              </a:rPr>
              <a:t>Betrugsdreieck</a:t>
            </a:r>
          </a:p>
        </p:txBody>
      </p:sp>
      <p:sp>
        <p:nvSpPr>
          <p:cNvPr id="8" name="Inhaltsplatzhalter 7">
            <a:extLst>
              <a:ext uri="{FF2B5EF4-FFF2-40B4-BE49-F238E27FC236}">
                <a16:creationId xmlns:a16="http://schemas.microsoft.com/office/drawing/2014/main" id="{3BA42E04-A6B8-1391-FC8E-78F40FBBD8E0}"/>
              </a:ext>
            </a:extLst>
          </p:cNvPr>
          <p:cNvSpPr>
            <a:spLocks noGrp="1"/>
          </p:cNvSpPr>
          <p:nvPr>
            <p:ph sz="quarter" idx="20"/>
          </p:nvPr>
        </p:nvSpPr>
        <p:spPr>
          <a:xfrm>
            <a:off x="419212" y="2850086"/>
            <a:ext cx="5501462" cy="4022725"/>
          </a:xfrm>
        </p:spPr>
        <p:txBody>
          <a:bodyPr>
            <a:normAutofit/>
          </a:bodyPr>
          <a:lstStyle/>
          <a:p>
            <a:r>
              <a:rPr lang="de-CH" sz="2400" dirty="0"/>
              <a:t>Intrinsische Motivation fördern</a:t>
            </a:r>
          </a:p>
          <a:p>
            <a:r>
              <a:rPr lang="de-CH" sz="2400" dirty="0"/>
              <a:t>Mastery Learning</a:t>
            </a:r>
          </a:p>
          <a:p>
            <a:r>
              <a:rPr lang="de-CH" sz="2400" dirty="0"/>
              <a:t>Druck reduzieren</a:t>
            </a:r>
          </a:p>
          <a:p>
            <a:r>
              <a:rPr lang="de-CH" sz="2400" dirty="0"/>
              <a:t>Selbstwirksamkeit stärken</a:t>
            </a:r>
          </a:p>
          <a:p>
            <a:r>
              <a:rPr lang="de-CH" sz="2400" dirty="0"/>
              <a:t>Eine Kultur der Integrität schaffen</a:t>
            </a:r>
          </a:p>
          <a:p>
            <a:endParaRPr lang="de-CH" sz="2400" dirty="0"/>
          </a:p>
          <a:p>
            <a:endParaRPr lang="de-CH" sz="2400" dirty="0"/>
          </a:p>
          <a:p>
            <a:endParaRPr lang="de-CH" sz="2400" dirty="0"/>
          </a:p>
        </p:txBody>
      </p:sp>
      <p:graphicFrame>
        <p:nvGraphicFramePr>
          <p:cNvPr id="10" name="Inhaltsplatzhalter 9">
            <a:extLst>
              <a:ext uri="{FF2B5EF4-FFF2-40B4-BE49-F238E27FC236}">
                <a16:creationId xmlns:a16="http://schemas.microsoft.com/office/drawing/2014/main" id="{89651018-DDBC-462C-76DA-6640DCCCBE2A}"/>
              </a:ext>
            </a:extLst>
          </p:cNvPr>
          <p:cNvGraphicFramePr>
            <a:graphicFrameLocks noGrp="1"/>
          </p:cNvGraphicFramePr>
          <p:nvPr>
            <p:ph sz="quarter" idx="21"/>
          </p:nvPr>
        </p:nvGraphicFramePr>
        <p:xfrm>
          <a:off x="6240275" y="1379033"/>
          <a:ext cx="5501462" cy="4017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el 2">
            <a:extLst>
              <a:ext uri="{FF2B5EF4-FFF2-40B4-BE49-F238E27FC236}">
                <a16:creationId xmlns:a16="http://schemas.microsoft.com/office/drawing/2014/main" id="{6747FE9D-A5BF-F58C-252D-3FEEED6F9185}"/>
              </a:ext>
            </a:extLst>
          </p:cNvPr>
          <p:cNvSpPr>
            <a:spLocks noGrp="1"/>
          </p:cNvSpPr>
          <p:nvPr>
            <p:ph type="title"/>
          </p:nvPr>
        </p:nvSpPr>
        <p:spPr/>
        <p:txBody>
          <a:bodyPr/>
          <a:lstStyle/>
          <a:p>
            <a:r>
              <a:rPr lang="de-CH" dirty="0"/>
              <a:t>Betrug bei Leistungsnachweisen</a:t>
            </a:r>
          </a:p>
        </p:txBody>
      </p:sp>
    </p:spTree>
    <p:extLst>
      <p:ext uri="{BB962C8B-B14F-4D97-AF65-F5344CB8AC3E}">
        <p14:creationId xmlns:p14="http://schemas.microsoft.com/office/powerpoint/2010/main" val="3740024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a:extLst>
              <a:ext uri="{FF2B5EF4-FFF2-40B4-BE49-F238E27FC236}">
                <a16:creationId xmlns:a16="http://schemas.microsoft.com/office/drawing/2014/main" id="{3BA42E04-A6B8-1391-FC8E-78F40FBBD8E0}"/>
              </a:ext>
            </a:extLst>
          </p:cNvPr>
          <p:cNvSpPr>
            <a:spLocks noGrp="1"/>
          </p:cNvSpPr>
          <p:nvPr>
            <p:ph sz="quarter" idx="20"/>
          </p:nvPr>
        </p:nvSpPr>
        <p:spPr>
          <a:xfrm>
            <a:off x="430169" y="1770918"/>
            <a:ext cx="10592874" cy="4017494"/>
          </a:xfrm>
        </p:spPr>
        <p:txBody>
          <a:bodyPr>
            <a:normAutofit lnSpcReduction="10000"/>
          </a:bodyPr>
          <a:lstStyle/>
          <a:p>
            <a:r>
              <a:rPr lang="de-CH" dirty="0"/>
              <a:t>Durch Verwendung spezifischer Vokabeln und Phrasen: „</a:t>
            </a:r>
            <a:r>
              <a:rPr lang="de-CH" dirty="0" err="1"/>
              <a:t>delve</a:t>
            </a:r>
            <a:r>
              <a:rPr lang="de-CH" dirty="0"/>
              <a:t>“, „</a:t>
            </a:r>
            <a:r>
              <a:rPr lang="de-CH" dirty="0" err="1"/>
              <a:t>vibrant</a:t>
            </a:r>
            <a:r>
              <a:rPr lang="de-CH" dirty="0"/>
              <a:t>“, „</a:t>
            </a:r>
            <a:r>
              <a:rPr lang="de-CH" dirty="0" err="1"/>
              <a:t>embark</a:t>
            </a:r>
            <a:r>
              <a:rPr lang="de-CH" dirty="0"/>
              <a:t>“, „</a:t>
            </a:r>
            <a:r>
              <a:rPr lang="de-CH" dirty="0" err="1"/>
              <a:t>it’s</a:t>
            </a:r>
            <a:r>
              <a:rPr lang="de-CH" dirty="0"/>
              <a:t> </a:t>
            </a:r>
            <a:r>
              <a:rPr lang="de-CH" dirty="0" err="1"/>
              <a:t>important</a:t>
            </a:r>
            <a:r>
              <a:rPr lang="de-CH" dirty="0"/>
              <a:t> </a:t>
            </a:r>
            <a:r>
              <a:rPr lang="de-CH" dirty="0" err="1"/>
              <a:t>to</a:t>
            </a:r>
            <a:r>
              <a:rPr lang="de-CH" dirty="0"/>
              <a:t> </a:t>
            </a:r>
            <a:r>
              <a:rPr lang="de-CH" dirty="0" err="1"/>
              <a:t>note</a:t>
            </a:r>
            <a:r>
              <a:rPr lang="de-CH" dirty="0"/>
              <a:t>“, „</a:t>
            </a:r>
            <a:r>
              <a:rPr lang="de-CH" dirty="0" err="1"/>
              <a:t>based</a:t>
            </a:r>
            <a:r>
              <a:rPr lang="de-CH" dirty="0"/>
              <a:t> on </a:t>
            </a:r>
            <a:r>
              <a:rPr lang="de-CH" dirty="0" err="1"/>
              <a:t>the</a:t>
            </a:r>
            <a:r>
              <a:rPr lang="de-CH" dirty="0"/>
              <a:t> </a:t>
            </a:r>
            <a:r>
              <a:rPr lang="de-CH" dirty="0" err="1"/>
              <a:t>data</a:t>
            </a:r>
            <a:r>
              <a:rPr lang="de-CH" dirty="0"/>
              <a:t> </a:t>
            </a:r>
            <a:r>
              <a:rPr lang="de-CH" dirty="0" err="1"/>
              <a:t>provided</a:t>
            </a:r>
            <a:r>
              <a:rPr lang="de-CH" dirty="0"/>
              <a:t>“.</a:t>
            </a:r>
          </a:p>
          <a:p>
            <a:r>
              <a:rPr lang="de-CH" dirty="0"/>
              <a:t>Erkennungswerkzeuge sind nicht sehr nützlich und können leicht umgangen werden.</a:t>
            </a:r>
          </a:p>
          <a:p>
            <a:r>
              <a:rPr lang="de-CH" dirty="0"/>
              <a:t>Erkennungs-Illusion: Lehrkräfte überschätzen ihre Erkennungsfähigkeiten.</a:t>
            </a:r>
          </a:p>
          <a:p>
            <a:endParaRPr lang="de-CH" dirty="0"/>
          </a:p>
          <a:p>
            <a:r>
              <a:rPr lang="de-CH" sz="1398" dirty="0">
                <a:solidFill>
                  <a:schemeClr val="tx2"/>
                </a:solidFill>
              </a:rPr>
              <a:t>Fleckenstein, J., Meyer, J., Jansen, T., Keller, S. D., Köller, O., &amp; Möller, J. (2024). Do </a:t>
            </a:r>
            <a:r>
              <a:rPr lang="de-CH" sz="1398" dirty="0" err="1">
                <a:solidFill>
                  <a:schemeClr val="tx2"/>
                </a:solidFill>
              </a:rPr>
              <a:t>teachers</a:t>
            </a:r>
            <a:r>
              <a:rPr lang="de-CH" sz="1398" dirty="0">
                <a:solidFill>
                  <a:schemeClr val="tx2"/>
                </a:solidFill>
              </a:rPr>
              <a:t> </a:t>
            </a:r>
            <a:r>
              <a:rPr lang="de-CH" sz="1398" dirty="0" err="1">
                <a:solidFill>
                  <a:schemeClr val="tx2"/>
                </a:solidFill>
              </a:rPr>
              <a:t>spot</a:t>
            </a:r>
            <a:r>
              <a:rPr lang="de-CH" sz="1398" dirty="0">
                <a:solidFill>
                  <a:schemeClr val="tx2"/>
                </a:solidFill>
              </a:rPr>
              <a:t> AI? </a:t>
            </a:r>
            <a:r>
              <a:rPr lang="de-CH" sz="1398" dirty="0" err="1">
                <a:solidFill>
                  <a:schemeClr val="tx2"/>
                </a:solidFill>
              </a:rPr>
              <a:t>Evaluating</a:t>
            </a:r>
            <a:r>
              <a:rPr lang="de-CH" sz="1398" dirty="0">
                <a:solidFill>
                  <a:schemeClr val="tx2"/>
                </a:solidFill>
              </a:rPr>
              <a:t> </a:t>
            </a:r>
            <a:r>
              <a:rPr lang="de-CH" sz="1398" dirty="0" err="1">
                <a:solidFill>
                  <a:schemeClr val="tx2"/>
                </a:solidFill>
              </a:rPr>
              <a:t>the</a:t>
            </a:r>
            <a:r>
              <a:rPr lang="de-CH" sz="1398" dirty="0">
                <a:solidFill>
                  <a:schemeClr val="tx2"/>
                </a:solidFill>
              </a:rPr>
              <a:t> </a:t>
            </a:r>
            <a:r>
              <a:rPr lang="de-CH" sz="1398" dirty="0" err="1">
                <a:solidFill>
                  <a:schemeClr val="tx2"/>
                </a:solidFill>
              </a:rPr>
              <a:t>detectability</a:t>
            </a:r>
            <a:r>
              <a:rPr lang="de-CH" sz="1398" dirty="0">
                <a:solidFill>
                  <a:schemeClr val="tx2"/>
                </a:solidFill>
              </a:rPr>
              <a:t> </a:t>
            </a:r>
            <a:r>
              <a:rPr lang="de-CH" sz="1398" dirty="0" err="1">
                <a:solidFill>
                  <a:schemeClr val="tx2"/>
                </a:solidFill>
              </a:rPr>
              <a:t>of</a:t>
            </a:r>
            <a:r>
              <a:rPr lang="de-CH" sz="1398" dirty="0">
                <a:solidFill>
                  <a:schemeClr val="tx2"/>
                </a:solidFill>
              </a:rPr>
              <a:t> AI-</a:t>
            </a:r>
            <a:r>
              <a:rPr lang="de-CH" sz="1398" dirty="0" err="1">
                <a:solidFill>
                  <a:schemeClr val="tx2"/>
                </a:solidFill>
              </a:rPr>
              <a:t>generated</a:t>
            </a:r>
            <a:r>
              <a:rPr lang="de-CH" sz="1398" dirty="0">
                <a:solidFill>
                  <a:schemeClr val="tx2"/>
                </a:solidFill>
              </a:rPr>
              <a:t> </a:t>
            </a:r>
            <a:r>
              <a:rPr lang="de-CH" sz="1398" dirty="0" err="1">
                <a:solidFill>
                  <a:schemeClr val="tx2"/>
                </a:solidFill>
              </a:rPr>
              <a:t>texts</a:t>
            </a:r>
            <a:r>
              <a:rPr lang="de-CH" sz="1398" dirty="0">
                <a:solidFill>
                  <a:schemeClr val="tx2"/>
                </a:solidFill>
              </a:rPr>
              <a:t> </a:t>
            </a:r>
            <a:r>
              <a:rPr lang="de-CH" sz="1398" dirty="0" err="1">
                <a:solidFill>
                  <a:schemeClr val="tx2"/>
                </a:solidFill>
              </a:rPr>
              <a:t>among</a:t>
            </a:r>
            <a:r>
              <a:rPr lang="de-CH" sz="1398" dirty="0">
                <a:solidFill>
                  <a:schemeClr val="tx2"/>
                </a:solidFill>
              </a:rPr>
              <a:t> </a:t>
            </a:r>
            <a:r>
              <a:rPr lang="de-CH" sz="1398" dirty="0" err="1">
                <a:solidFill>
                  <a:schemeClr val="tx2"/>
                </a:solidFill>
              </a:rPr>
              <a:t>student</a:t>
            </a:r>
            <a:r>
              <a:rPr lang="de-CH" sz="1398" dirty="0">
                <a:solidFill>
                  <a:schemeClr val="tx2"/>
                </a:solidFill>
              </a:rPr>
              <a:t> </a:t>
            </a:r>
            <a:r>
              <a:rPr lang="de-CH" sz="1398" dirty="0" err="1">
                <a:solidFill>
                  <a:schemeClr val="tx2"/>
                </a:solidFill>
              </a:rPr>
              <a:t>essays</a:t>
            </a:r>
            <a:r>
              <a:rPr lang="de-CH" sz="1398" dirty="0">
                <a:solidFill>
                  <a:schemeClr val="tx2"/>
                </a:solidFill>
              </a:rPr>
              <a:t>. Computers and Education: </a:t>
            </a:r>
            <a:r>
              <a:rPr lang="de-CH" sz="1398" dirty="0" err="1">
                <a:solidFill>
                  <a:schemeClr val="tx2"/>
                </a:solidFill>
              </a:rPr>
              <a:t>Artificial</a:t>
            </a:r>
            <a:r>
              <a:rPr lang="de-CH" sz="1398" dirty="0">
                <a:solidFill>
                  <a:schemeClr val="tx2"/>
                </a:solidFill>
              </a:rPr>
              <a:t> </a:t>
            </a:r>
            <a:r>
              <a:rPr lang="de-CH" sz="1398" dirty="0" err="1">
                <a:solidFill>
                  <a:schemeClr val="tx2"/>
                </a:solidFill>
              </a:rPr>
              <a:t>Intelligence</a:t>
            </a:r>
            <a:r>
              <a:rPr lang="de-CH" sz="1398" dirty="0">
                <a:solidFill>
                  <a:schemeClr val="tx2"/>
                </a:solidFill>
              </a:rPr>
              <a:t>, 6, 100209. https://</a:t>
            </a:r>
            <a:r>
              <a:rPr lang="de-CH" sz="1398" dirty="0" err="1">
                <a:solidFill>
                  <a:schemeClr val="tx2"/>
                </a:solidFill>
              </a:rPr>
              <a:t>doi.org</a:t>
            </a:r>
            <a:r>
              <a:rPr lang="de-CH" sz="1398" dirty="0">
                <a:solidFill>
                  <a:schemeClr val="tx2"/>
                </a:solidFill>
              </a:rPr>
              <a:t>/10.1016/j.caeai.2024.100209</a:t>
            </a:r>
          </a:p>
          <a:p>
            <a:endParaRPr lang="de-CH" dirty="0"/>
          </a:p>
        </p:txBody>
      </p:sp>
      <p:sp>
        <p:nvSpPr>
          <p:cNvPr id="3" name="Titel 2">
            <a:extLst>
              <a:ext uri="{FF2B5EF4-FFF2-40B4-BE49-F238E27FC236}">
                <a16:creationId xmlns:a16="http://schemas.microsoft.com/office/drawing/2014/main" id="{6747FE9D-A5BF-F58C-252D-3FEEED6F9185}"/>
              </a:ext>
            </a:extLst>
          </p:cNvPr>
          <p:cNvSpPr>
            <a:spLocks noGrp="1"/>
          </p:cNvSpPr>
          <p:nvPr>
            <p:ph type="title"/>
          </p:nvPr>
        </p:nvSpPr>
        <p:spPr/>
        <p:txBody>
          <a:bodyPr/>
          <a:lstStyle/>
          <a:p>
            <a:r>
              <a:rPr lang="de-CH" dirty="0"/>
              <a:t>Detektion von KI-generiertem Inhalt</a:t>
            </a:r>
          </a:p>
        </p:txBody>
      </p:sp>
    </p:spTree>
    <p:extLst>
      <p:ext uri="{BB962C8B-B14F-4D97-AF65-F5344CB8AC3E}">
        <p14:creationId xmlns:p14="http://schemas.microsoft.com/office/powerpoint/2010/main" val="1993813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82FBD4-9DAC-2E0D-83A0-835BEFC05EA2}"/>
              </a:ext>
            </a:extLst>
          </p:cNvPr>
          <p:cNvSpPr>
            <a:spLocks noGrp="1"/>
          </p:cNvSpPr>
          <p:nvPr>
            <p:ph type="sldNum" sz="quarter" idx="10"/>
          </p:nvPr>
        </p:nvSpPr>
        <p:spPr/>
        <p:txBody>
          <a:bodyPr/>
          <a:lstStyle/>
          <a:p>
            <a:pPr>
              <a:defRPr/>
            </a:pPr>
            <a:fld id="{9F0A35F2-7595-4779-9180-596D2E72BBB9}" type="slidenum">
              <a:rPr lang="de-CH" smtClean="0"/>
              <a:pPr>
                <a:defRPr/>
              </a:pPr>
              <a:t>5</a:t>
            </a:fld>
            <a:endParaRPr lang="de-CH"/>
          </a:p>
        </p:txBody>
      </p:sp>
      <p:sp>
        <p:nvSpPr>
          <p:cNvPr id="4" name="Title 3">
            <a:extLst>
              <a:ext uri="{FF2B5EF4-FFF2-40B4-BE49-F238E27FC236}">
                <a16:creationId xmlns:a16="http://schemas.microsoft.com/office/drawing/2014/main" id="{7F5A083F-6638-EBA6-CDA8-35B443F53A83}"/>
              </a:ext>
            </a:extLst>
          </p:cNvPr>
          <p:cNvSpPr>
            <a:spLocks noGrp="1"/>
          </p:cNvSpPr>
          <p:nvPr>
            <p:ph type="title"/>
          </p:nvPr>
        </p:nvSpPr>
        <p:spPr/>
        <p:txBody>
          <a:bodyPr/>
          <a:lstStyle/>
          <a:p>
            <a:r>
              <a:rPr lang="de-CH" dirty="0"/>
              <a:t>Ein wird LLM wird trainiert, Text vorherzusagen</a:t>
            </a:r>
          </a:p>
        </p:txBody>
      </p:sp>
      <p:sp>
        <p:nvSpPr>
          <p:cNvPr id="7" name="TextBox 6">
            <a:extLst>
              <a:ext uri="{FF2B5EF4-FFF2-40B4-BE49-F238E27FC236}">
                <a16:creationId xmlns:a16="http://schemas.microsoft.com/office/drawing/2014/main" id="{CE45583A-93AF-D7FB-CF5E-313BAC19D9E9}"/>
              </a:ext>
            </a:extLst>
          </p:cNvPr>
          <p:cNvSpPr txBox="1"/>
          <p:nvPr/>
        </p:nvSpPr>
        <p:spPr>
          <a:xfrm>
            <a:off x="365145" y="6547521"/>
            <a:ext cx="7918983" cy="261270"/>
          </a:xfrm>
          <a:prstGeom prst="rect">
            <a:avLst/>
          </a:prstGeom>
          <a:noFill/>
        </p:spPr>
        <p:txBody>
          <a:bodyPr wrap="square" rtlCol="0">
            <a:spAutoFit/>
          </a:bodyPr>
          <a:lstStyle/>
          <a:p>
            <a:pPr algn="l"/>
            <a:r>
              <a:rPr lang="de-CH" sz="1099" dirty="0">
                <a:solidFill>
                  <a:schemeClr val="tx1">
                    <a:lumMod val="50000"/>
                    <a:lumOff val="50000"/>
                  </a:schemeClr>
                </a:solidFill>
              </a:rPr>
              <a:t>Bildquelle: https://</a:t>
            </a:r>
            <a:r>
              <a:rPr lang="de-CH" sz="1099" dirty="0" err="1">
                <a:solidFill>
                  <a:schemeClr val="tx1">
                    <a:lumMod val="50000"/>
                    <a:lumOff val="50000"/>
                  </a:schemeClr>
                </a:solidFill>
              </a:rPr>
              <a:t>virtuelleakademie.github.io</a:t>
            </a:r>
            <a:r>
              <a:rPr lang="de-CH" sz="1099" dirty="0">
                <a:solidFill>
                  <a:schemeClr val="tx1">
                    <a:lumMod val="50000"/>
                    <a:lumOff val="50000"/>
                  </a:schemeClr>
                </a:solidFill>
              </a:rPr>
              <a:t>/</a:t>
            </a:r>
            <a:r>
              <a:rPr lang="de-CH" sz="1099" dirty="0" err="1">
                <a:solidFill>
                  <a:schemeClr val="tx1">
                    <a:lumMod val="50000"/>
                    <a:lumOff val="50000"/>
                  </a:schemeClr>
                </a:solidFill>
              </a:rPr>
              <a:t>promptly-literate</a:t>
            </a:r>
            <a:endParaRPr lang="de-CH" sz="1099" dirty="0">
              <a:solidFill>
                <a:schemeClr val="tx1">
                  <a:lumMod val="50000"/>
                  <a:lumOff val="50000"/>
                </a:schemeClr>
              </a:solidFill>
            </a:endParaRPr>
          </a:p>
        </p:txBody>
      </p:sp>
      <p:pic>
        <p:nvPicPr>
          <p:cNvPr id="6" name="Graphic 5" descr="Open book with solid fill">
            <a:extLst>
              <a:ext uri="{FF2B5EF4-FFF2-40B4-BE49-F238E27FC236}">
                <a16:creationId xmlns:a16="http://schemas.microsoft.com/office/drawing/2014/main" id="{FF0EFDA1-E6A9-40D6-3558-300634DF1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8162" y="2726519"/>
            <a:ext cx="913211" cy="913211"/>
          </a:xfrm>
          <a:prstGeom prst="rect">
            <a:avLst/>
          </a:prstGeom>
        </p:spPr>
      </p:pic>
      <p:cxnSp>
        <p:nvCxnSpPr>
          <p:cNvPr id="14" name="Straight Arrow Connector 13">
            <a:extLst>
              <a:ext uri="{FF2B5EF4-FFF2-40B4-BE49-F238E27FC236}">
                <a16:creationId xmlns:a16="http://schemas.microsoft.com/office/drawing/2014/main" id="{923A1FC0-E4CF-2C2B-EE86-77D593AC6E63}"/>
              </a:ext>
            </a:extLst>
          </p:cNvPr>
          <p:cNvCxnSpPr>
            <a:cxnSpLocks/>
          </p:cNvCxnSpPr>
          <p:nvPr/>
        </p:nvCxnSpPr>
        <p:spPr>
          <a:xfrm>
            <a:off x="2224768" y="3690919"/>
            <a:ext cx="61629" cy="5117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B525790-A23D-5BF0-5A4F-E2202DD1442E}"/>
              </a:ext>
            </a:extLst>
          </p:cNvPr>
          <p:cNvSpPr txBox="1"/>
          <p:nvPr/>
        </p:nvSpPr>
        <p:spPr>
          <a:xfrm>
            <a:off x="1486121" y="4472046"/>
            <a:ext cx="3126877" cy="829916"/>
          </a:xfrm>
          <a:prstGeom prst="rect">
            <a:avLst/>
          </a:prstGeom>
          <a:noFill/>
        </p:spPr>
        <p:txBody>
          <a:bodyPr wrap="square" rtlCol="0">
            <a:spAutoFit/>
          </a:bodyPr>
          <a:lstStyle/>
          <a:p>
            <a:pPr algn="l"/>
            <a:r>
              <a:rPr lang="en-US" sz="1198" dirty="0">
                <a:latin typeface="FiraCode Nerd Font" panose="02000009000000000000" pitchFamily="49" charset="0"/>
              </a:rPr>
              <a:t>“</a:t>
            </a:r>
            <a:r>
              <a:rPr lang="en-US" sz="1198" dirty="0" err="1">
                <a:latin typeface="FiraCode Nerd Font" panose="02000009000000000000" pitchFamily="49" charset="0"/>
              </a:rPr>
              <a:t>Antibiotika</a:t>
            </a:r>
            <a:r>
              <a:rPr lang="en-US" sz="1198" dirty="0">
                <a:latin typeface="FiraCode Nerd Font" panose="02000009000000000000" pitchFamily="49" charset="0"/>
              </a:rPr>
              <a:t> </a:t>
            </a:r>
            <a:r>
              <a:rPr lang="en-US" sz="1198" dirty="0" err="1">
                <a:latin typeface="FiraCode Nerd Font" panose="02000009000000000000" pitchFamily="49" charset="0"/>
              </a:rPr>
              <a:t>sind</a:t>
            </a:r>
            <a:r>
              <a:rPr lang="en-US" sz="1198" dirty="0">
                <a:latin typeface="FiraCode Nerd Font" panose="02000009000000000000" pitchFamily="49" charset="0"/>
              </a:rPr>
              <a:t> </a:t>
            </a:r>
            <a:r>
              <a:rPr lang="en-US" sz="1198" dirty="0" err="1">
                <a:latin typeface="FiraCode Nerd Font" panose="02000009000000000000" pitchFamily="49" charset="0"/>
              </a:rPr>
              <a:t>Medikamente</a:t>
            </a:r>
            <a:r>
              <a:rPr lang="en-US" sz="1198" dirty="0">
                <a:latin typeface="FiraCode Nerd Font" panose="02000009000000000000" pitchFamily="49" charset="0"/>
              </a:rPr>
              <a:t>, die </a:t>
            </a:r>
            <a:r>
              <a:rPr lang="en-US" sz="1198" dirty="0" err="1">
                <a:latin typeface="FiraCode Nerd Font" panose="02000009000000000000" pitchFamily="49" charset="0"/>
              </a:rPr>
              <a:t>verwendet</a:t>
            </a:r>
            <a:r>
              <a:rPr lang="en-US" sz="1198" dirty="0">
                <a:latin typeface="FiraCode Nerd Font" panose="02000009000000000000" pitchFamily="49" charset="0"/>
              </a:rPr>
              <a:t> </a:t>
            </a:r>
            <a:r>
              <a:rPr lang="en-US" sz="1198" dirty="0" err="1">
                <a:latin typeface="FiraCode Nerd Font" panose="02000009000000000000" pitchFamily="49" charset="0"/>
              </a:rPr>
              <a:t>werden</a:t>
            </a:r>
            <a:r>
              <a:rPr lang="en-US" sz="1198" dirty="0">
                <a:latin typeface="FiraCode Nerd Font" panose="02000009000000000000" pitchFamily="49" charset="0"/>
              </a:rPr>
              <a:t>, um </a:t>
            </a:r>
            <a:r>
              <a:rPr lang="en-US" sz="1198" dirty="0" err="1">
                <a:latin typeface="FiraCode Nerd Font" panose="02000009000000000000" pitchFamily="49" charset="0"/>
              </a:rPr>
              <a:t>bakterielle</a:t>
            </a:r>
            <a:r>
              <a:rPr lang="en-US" sz="1198" dirty="0">
                <a:latin typeface="FiraCode Nerd Font" panose="02000009000000000000" pitchFamily="49" charset="0"/>
              </a:rPr>
              <a:t> </a:t>
            </a:r>
            <a:r>
              <a:rPr lang="en-US" sz="1198" dirty="0" err="1">
                <a:latin typeface="FiraCode Nerd Font" panose="02000009000000000000" pitchFamily="49" charset="0"/>
              </a:rPr>
              <a:t>Infektionen</a:t>
            </a:r>
            <a:r>
              <a:rPr lang="en-US" sz="1198" dirty="0">
                <a:latin typeface="FiraCode Nerd Font" panose="02000009000000000000" pitchFamily="49" charset="0"/>
              </a:rPr>
              <a:t> </a:t>
            </a:r>
            <a:r>
              <a:rPr lang="en-US" sz="1198" dirty="0" err="1">
                <a:latin typeface="FiraCode Nerd Font" panose="02000009000000000000" pitchFamily="49" charset="0"/>
              </a:rPr>
              <a:t>zu</a:t>
            </a:r>
            <a:r>
              <a:rPr lang="en-US" sz="1198" dirty="0">
                <a:latin typeface="FiraCode Nerd Font" panose="02000009000000000000" pitchFamily="49" charset="0"/>
              </a:rPr>
              <a:t> </a:t>
            </a:r>
            <a:r>
              <a:rPr lang="en-US" sz="1198" dirty="0" err="1">
                <a:latin typeface="FiraCode Nerd Font" panose="02000009000000000000" pitchFamily="49" charset="0"/>
              </a:rPr>
              <a:t>behandeln</a:t>
            </a:r>
            <a:r>
              <a:rPr lang="en-US" sz="1198" dirty="0">
                <a:latin typeface="FiraCode Nerd Font" panose="02000009000000000000" pitchFamily="49" charset="0"/>
              </a:rPr>
              <a:t>, </a:t>
            </a:r>
            <a:r>
              <a:rPr lang="en-US" sz="1198" dirty="0" err="1">
                <a:latin typeface="FiraCode Nerd Font" panose="02000009000000000000" pitchFamily="49" charset="0"/>
              </a:rPr>
              <a:t>indem</a:t>
            </a:r>
            <a:r>
              <a:rPr lang="en-US" sz="1198" dirty="0">
                <a:latin typeface="FiraCode Nerd Font" panose="02000009000000000000" pitchFamily="49" charset="0"/>
              </a:rPr>
              <a:t> </a:t>
            </a:r>
            <a:r>
              <a:rPr lang="en-US" sz="1198" dirty="0" err="1">
                <a:latin typeface="FiraCode Nerd Font" panose="02000009000000000000" pitchFamily="49" charset="0"/>
              </a:rPr>
              <a:t>sie</a:t>
            </a:r>
            <a:r>
              <a:rPr lang="en-US" sz="1198" dirty="0">
                <a:latin typeface="FiraCode Nerd Font" panose="02000009000000000000" pitchFamily="49" charset="0"/>
              </a:rPr>
              <a:t> ___”</a:t>
            </a:r>
          </a:p>
        </p:txBody>
      </p:sp>
      <p:pic>
        <p:nvPicPr>
          <p:cNvPr id="12" name="Graphic 11" descr="Books with solid fill">
            <a:extLst>
              <a:ext uri="{FF2B5EF4-FFF2-40B4-BE49-F238E27FC236}">
                <a16:creationId xmlns:a16="http://schemas.microsoft.com/office/drawing/2014/main" id="{6E9A546D-F7DB-0BA8-D767-D9E97C84F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8085" y="2218486"/>
            <a:ext cx="802844" cy="724009"/>
          </a:xfrm>
          <a:prstGeom prst="rect">
            <a:avLst/>
          </a:prstGeom>
        </p:spPr>
      </p:pic>
      <p:pic>
        <p:nvPicPr>
          <p:cNvPr id="30" name="Graphic 29" descr="Books with solid fill">
            <a:extLst>
              <a:ext uri="{FF2B5EF4-FFF2-40B4-BE49-F238E27FC236}">
                <a16:creationId xmlns:a16="http://schemas.microsoft.com/office/drawing/2014/main" id="{17291757-A3B5-BB0A-96E2-0995DD2A0D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129" y="2789608"/>
            <a:ext cx="802844" cy="724009"/>
          </a:xfrm>
          <a:prstGeom prst="rect">
            <a:avLst/>
          </a:prstGeom>
        </p:spPr>
      </p:pic>
      <p:cxnSp>
        <p:nvCxnSpPr>
          <p:cNvPr id="32" name="Straight Arrow Connector 31">
            <a:extLst>
              <a:ext uri="{FF2B5EF4-FFF2-40B4-BE49-F238E27FC236}">
                <a16:creationId xmlns:a16="http://schemas.microsoft.com/office/drawing/2014/main" id="{BCE2E995-AB16-29F7-D7E9-D86924CBE561}"/>
              </a:ext>
            </a:extLst>
          </p:cNvPr>
          <p:cNvCxnSpPr>
            <a:cxnSpLocks/>
          </p:cNvCxnSpPr>
          <p:nvPr/>
        </p:nvCxnSpPr>
        <p:spPr>
          <a:xfrm flipV="1">
            <a:off x="3931327" y="4087727"/>
            <a:ext cx="400940" cy="2299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F2A7976-0D47-BC52-CB67-554BCB995422}"/>
              </a:ext>
            </a:extLst>
          </p:cNvPr>
          <p:cNvCxnSpPr>
            <a:cxnSpLocks/>
          </p:cNvCxnSpPr>
          <p:nvPr/>
        </p:nvCxnSpPr>
        <p:spPr>
          <a:xfrm>
            <a:off x="5606383" y="3765842"/>
            <a:ext cx="314886" cy="31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2167902-89F6-D5E8-A802-BBFD9727DCE5}"/>
              </a:ext>
            </a:extLst>
          </p:cNvPr>
          <p:cNvSpPr txBox="1"/>
          <p:nvPr/>
        </p:nvSpPr>
        <p:spPr>
          <a:xfrm>
            <a:off x="6166828" y="3516831"/>
            <a:ext cx="1970143" cy="829916"/>
          </a:xfrm>
          <a:prstGeom prst="rect">
            <a:avLst/>
          </a:prstGeom>
          <a:noFill/>
        </p:spPr>
        <p:txBody>
          <a:bodyPr wrap="square" rtlCol="0">
            <a:spAutoFit/>
          </a:bodyPr>
          <a:lstStyle/>
          <a:p>
            <a:pPr algn="l"/>
            <a:r>
              <a:rPr lang="en-US" sz="1198" dirty="0">
                <a:latin typeface="FiraCode Nerd Font" panose="02000009000000000000" pitchFamily="49" charset="0"/>
              </a:rPr>
              <a:t>“</a:t>
            </a:r>
            <a:r>
              <a:rPr lang="en-US" sz="1198" dirty="0" err="1">
                <a:latin typeface="FiraCode Nerd Font" panose="02000009000000000000" pitchFamily="49" charset="0"/>
              </a:rPr>
              <a:t>entweder</a:t>
            </a:r>
            <a:r>
              <a:rPr lang="en-US" sz="1198" dirty="0">
                <a:latin typeface="FiraCode Nerd Font" panose="02000009000000000000" pitchFamily="49" charset="0"/>
              </a:rPr>
              <a:t> das </a:t>
            </a:r>
            <a:r>
              <a:rPr lang="en-US" sz="1198" dirty="0" err="1">
                <a:latin typeface="FiraCode Nerd Font" panose="02000009000000000000" pitchFamily="49" charset="0"/>
              </a:rPr>
              <a:t>Wachstum</a:t>
            </a:r>
            <a:r>
              <a:rPr lang="en-US" sz="1198" dirty="0">
                <a:latin typeface="FiraCode Nerd Font" panose="02000009000000000000" pitchFamily="49" charset="0"/>
              </a:rPr>
              <a:t> von </a:t>
            </a:r>
            <a:r>
              <a:rPr lang="en-US" sz="1198" dirty="0" err="1">
                <a:latin typeface="FiraCode Nerd Font" panose="02000009000000000000" pitchFamily="49" charset="0"/>
              </a:rPr>
              <a:t>Bakterien</a:t>
            </a:r>
            <a:r>
              <a:rPr lang="en-US" sz="1198" dirty="0">
                <a:latin typeface="FiraCode Nerd Font" panose="02000009000000000000" pitchFamily="49" charset="0"/>
              </a:rPr>
              <a:t> </a:t>
            </a:r>
            <a:r>
              <a:rPr lang="en-US" sz="1198" dirty="0" err="1">
                <a:latin typeface="FiraCode Nerd Font" panose="02000009000000000000" pitchFamily="49" charset="0"/>
              </a:rPr>
              <a:t>hemmen</a:t>
            </a:r>
            <a:r>
              <a:rPr lang="en-US" sz="1198" dirty="0">
                <a:latin typeface="FiraCode Nerd Font" panose="02000009000000000000" pitchFamily="49" charset="0"/>
              </a:rPr>
              <a:t> </a:t>
            </a:r>
            <a:r>
              <a:rPr lang="en-US" sz="1198" dirty="0" err="1">
                <a:latin typeface="FiraCode Nerd Font" panose="02000009000000000000" pitchFamily="49" charset="0"/>
              </a:rPr>
              <a:t>oder</a:t>
            </a:r>
            <a:r>
              <a:rPr lang="en-US" sz="1198" dirty="0">
                <a:latin typeface="FiraCode Nerd Font" panose="02000009000000000000" pitchFamily="49" charset="0"/>
              </a:rPr>
              <a:t> </a:t>
            </a:r>
            <a:r>
              <a:rPr lang="en-US" sz="1198" dirty="0" err="1">
                <a:latin typeface="FiraCode Nerd Font" panose="02000009000000000000" pitchFamily="49" charset="0"/>
              </a:rPr>
              <a:t>sie</a:t>
            </a:r>
            <a:r>
              <a:rPr lang="en-US" sz="1198" dirty="0">
                <a:latin typeface="FiraCode Nerd Font" panose="02000009000000000000" pitchFamily="49" charset="0"/>
              </a:rPr>
              <a:t> </a:t>
            </a:r>
            <a:r>
              <a:rPr lang="en-US" sz="1198" dirty="0" err="1">
                <a:latin typeface="FiraCode Nerd Font" panose="02000009000000000000" pitchFamily="49" charset="0"/>
              </a:rPr>
              <a:t>abtöten</a:t>
            </a:r>
            <a:r>
              <a:rPr lang="en-US" sz="1198" dirty="0">
                <a:latin typeface="FiraCode Nerd Font" panose="02000009000000000000" pitchFamily="49" charset="0"/>
              </a:rPr>
              <a:t>…”</a:t>
            </a:r>
          </a:p>
        </p:txBody>
      </p:sp>
      <p:cxnSp>
        <p:nvCxnSpPr>
          <p:cNvPr id="35" name="Straight Arrow Connector 34">
            <a:extLst>
              <a:ext uri="{FF2B5EF4-FFF2-40B4-BE49-F238E27FC236}">
                <a16:creationId xmlns:a16="http://schemas.microsoft.com/office/drawing/2014/main" id="{51E7B545-5CEB-A734-D0DB-815CAB4509B1}"/>
              </a:ext>
            </a:extLst>
          </p:cNvPr>
          <p:cNvCxnSpPr>
            <a:cxnSpLocks/>
          </p:cNvCxnSpPr>
          <p:nvPr/>
        </p:nvCxnSpPr>
        <p:spPr>
          <a:xfrm>
            <a:off x="8382530" y="3902553"/>
            <a:ext cx="314886" cy="31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1" name="Graphic 10" descr="Checklist with solid fill">
            <a:extLst>
              <a:ext uri="{FF2B5EF4-FFF2-40B4-BE49-F238E27FC236}">
                <a16:creationId xmlns:a16="http://schemas.microsoft.com/office/drawing/2014/main" id="{C108AF54-1D23-48E6-C966-F527AE26E3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4471" y="3418613"/>
            <a:ext cx="913211" cy="913211"/>
          </a:xfrm>
          <a:prstGeom prst="rect">
            <a:avLst/>
          </a:prstGeom>
        </p:spPr>
      </p:pic>
      <p:sp>
        <p:nvSpPr>
          <p:cNvPr id="13" name="TextBox 12">
            <a:extLst>
              <a:ext uri="{FF2B5EF4-FFF2-40B4-BE49-F238E27FC236}">
                <a16:creationId xmlns:a16="http://schemas.microsoft.com/office/drawing/2014/main" id="{7FA3248D-9BF1-E4B9-5CB2-9A4CAEB458E5}"/>
              </a:ext>
            </a:extLst>
          </p:cNvPr>
          <p:cNvSpPr txBox="1"/>
          <p:nvPr/>
        </p:nvSpPr>
        <p:spPr>
          <a:xfrm>
            <a:off x="10021522" y="3579808"/>
            <a:ext cx="1384965" cy="645491"/>
          </a:xfrm>
          <a:prstGeom prst="rect">
            <a:avLst/>
          </a:prstGeom>
          <a:noFill/>
        </p:spPr>
        <p:txBody>
          <a:bodyPr wrap="square" rtlCol="0">
            <a:spAutoFit/>
          </a:bodyPr>
          <a:lstStyle/>
          <a:p>
            <a:pPr algn="l"/>
            <a:r>
              <a:rPr lang="en-US" sz="1198" dirty="0"/>
              <a:t>Evaluation: Wie gut war die </a:t>
            </a:r>
            <a:r>
              <a:rPr lang="en-US" sz="1198" dirty="0" err="1"/>
              <a:t>Vorhersage</a:t>
            </a:r>
            <a:r>
              <a:rPr lang="en-US" sz="1198" dirty="0"/>
              <a:t>?</a:t>
            </a:r>
          </a:p>
        </p:txBody>
      </p:sp>
      <p:grpSp>
        <p:nvGrpSpPr>
          <p:cNvPr id="26" name="Group 25">
            <a:extLst>
              <a:ext uri="{FF2B5EF4-FFF2-40B4-BE49-F238E27FC236}">
                <a16:creationId xmlns:a16="http://schemas.microsoft.com/office/drawing/2014/main" id="{B8D5AFC0-C3A7-AE95-6BED-64D5F5798907}"/>
              </a:ext>
            </a:extLst>
          </p:cNvPr>
          <p:cNvGrpSpPr/>
          <p:nvPr/>
        </p:nvGrpSpPr>
        <p:grpSpPr>
          <a:xfrm>
            <a:off x="4687496" y="3238257"/>
            <a:ext cx="918887" cy="988331"/>
            <a:chOff x="4365106" y="2678871"/>
            <a:chExt cx="920083" cy="989618"/>
          </a:xfrm>
        </p:grpSpPr>
        <p:pic>
          <p:nvPicPr>
            <p:cNvPr id="24" name="Graphic 23" descr="Cauldron with solid fill">
              <a:extLst>
                <a:ext uri="{FF2B5EF4-FFF2-40B4-BE49-F238E27FC236}">
                  <a16:creationId xmlns:a16="http://schemas.microsoft.com/office/drawing/2014/main" id="{6A488C77-3319-4175-AE3E-F8138AF170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5106" y="2678871"/>
              <a:ext cx="742913" cy="742913"/>
            </a:xfrm>
            <a:prstGeom prst="rect">
              <a:avLst/>
            </a:prstGeom>
          </p:spPr>
        </p:pic>
        <p:sp>
          <p:nvSpPr>
            <p:cNvPr id="22" name="TextBox 21">
              <a:extLst>
                <a:ext uri="{FF2B5EF4-FFF2-40B4-BE49-F238E27FC236}">
                  <a16:creationId xmlns:a16="http://schemas.microsoft.com/office/drawing/2014/main" id="{C916E4E6-76F0-D7A3-3FAD-46C44E5D8B04}"/>
                </a:ext>
              </a:extLst>
            </p:cNvPr>
            <p:cNvSpPr txBox="1"/>
            <p:nvPr/>
          </p:nvSpPr>
          <p:spPr>
            <a:xfrm>
              <a:off x="4502869" y="3391490"/>
              <a:ext cx="782320" cy="276999"/>
            </a:xfrm>
            <a:prstGeom prst="rect">
              <a:avLst/>
            </a:prstGeom>
            <a:noFill/>
          </p:spPr>
          <p:txBody>
            <a:bodyPr wrap="square" rtlCol="0">
              <a:spAutoFit/>
            </a:bodyPr>
            <a:lstStyle/>
            <a:p>
              <a:pPr algn="l"/>
              <a:r>
                <a:rPr lang="en-US" sz="1198" dirty="0"/>
                <a:t>LLM</a:t>
              </a:r>
            </a:p>
          </p:txBody>
        </p:sp>
      </p:grpSp>
      <p:cxnSp>
        <p:nvCxnSpPr>
          <p:cNvPr id="29" name="Elbow Connector 28">
            <a:extLst>
              <a:ext uri="{FF2B5EF4-FFF2-40B4-BE49-F238E27FC236}">
                <a16:creationId xmlns:a16="http://schemas.microsoft.com/office/drawing/2014/main" id="{9FAC239E-E267-CBC4-5871-C1218EAF8175}"/>
              </a:ext>
            </a:extLst>
          </p:cNvPr>
          <p:cNvCxnSpPr/>
          <p:nvPr/>
        </p:nvCxnSpPr>
        <p:spPr>
          <a:xfrm rot="10800000">
            <a:off x="2423982" y="2516127"/>
            <a:ext cx="8140451" cy="754746"/>
          </a:xfrm>
          <a:prstGeom prst="bentConnector3">
            <a:avLst>
              <a:gd name="adj1" fmla="val 14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1307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F080672A-729D-1679-01FC-B579F197BC5D}"/>
              </a:ext>
            </a:extLst>
          </p:cNvPr>
          <p:cNvSpPr>
            <a:spLocks noGrp="1"/>
          </p:cNvSpPr>
          <p:nvPr>
            <p:ph type="body" sz="quarter" idx="17"/>
          </p:nvPr>
        </p:nvSpPr>
        <p:spPr>
          <a:xfrm>
            <a:off x="460198" y="3183276"/>
            <a:ext cx="9364739" cy="2052297"/>
          </a:xfrm>
        </p:spPr>
        <p:txBody>
          <a:bodyPr/>
          <a:lstStyle/>
          <a:p>
            <a:endParaRPr lang="en-US" dirty="0"/>
          </a:p>
        </p:txBody>
      </p:sp>
      <p:sp>
        <p:nvSpPr>
          <p:cNvPr id="14" name="Subtitle 4">
            <a:extLst>
              <a:ext uri="{FF2B5EF4-FFF2-40B4-BE49-F238E27FC236}">
                <a16:creationId xmlns:a16="http://schemas.microsoft.com/office/drawing/2014/main" id="{B12EC95F-5271-7E5D-8CB6-94CA6F0333B1}"/>
              </a:ext>
            </a:extLst>
          </p:cNvPr>
          <p:cNvSpPr>
            <a:spLocks noGrp="1"/>
          </p:cNvSpPr>
          <p:nvPr>
            <p:ph type="subTitle" idx="1"/>
          </p:nvPr>
        </p:nvSpPr>
        <p:spPr>
          <a:xfrm>
            <a:off x="592573" y="3972990"/>
            <a:ext cx="9045854" cy="861039"/>
          </a:xfrm>
        </p:spPr>
        <p:txBody>
          <a:bodyPr>
            <a:normAutofit fontScale="40000" lnSpcReduction="20000"/>
          </a:bodyPr>
          <a:lstStyle/>
          <a:p>
            <a:pPr>
              <a:lnSpc>
                <a:spcPct val="90000"/>
              </a:lnSpc>
            </a:pPr>
            <a:r>
              <a:rPr lang="en-US" sz="999">
                <a:hlinkClick r:id="rId3"/>
              </a:rPr>
              <a:t>https://virtuelleakademie.ch/</a:t>
            </a:r>
            <a:endParaRPr lang="en-US" sz="999"/>
          </a:p>
          <a:p>
            <a:pPr>
              <a:lnSpc>
                <a:spcPct val="90000"/>
              </a:lnSpc>
            </a:pPr>
            <a:r>
              <a:rPr lang="en-US" sz="999">
                <a:hlinkClick r:id="rId4"/>
              </a:rPr>
              <a:t>https://virtuelleakademie.ch/knowledge-base/</a:t>
            </a:r>
            <a:r>
              <a:rPr lang="en-US" sz="999"/>
              <a:t> </a:t>
            </a:r>
          </a:p>
          <a:p>
            <a:pPr>
              <a:lnSpc>
                <a:spcPct val="90000"/>
              </a:lnSpc>
            </a:pPr>
            <a:r>
              <a:rPr lang="en-US" sz="999">
                <a:hlinkClick r:id="rId5"/>
              </a:rPr>
              <a:t>https://bildung6.github.io/bildung6/projekt/</a:t>
            </a:r>
            <a:r>
              <a:rPr lang="en-US" sz="999"/>
              <a:t> </a:t>
            </a:r>
          </a:p>
          <a:p>
            <a:pPr>
              <a:lnSpc>
                <a:spcPct val="90000"/>
              </a:lnSpc>
            </a:pPr>
            <a:r>
              <a:rPr lang="en-US" sz="999">
                <a:hlinkClick r:id="rId6"/>
              </a:rPr>
              <a:t>https://www.societybyte.swiss/</a:t>
            </a:r>
            <a:r>
              <a:rPr lang="en-US" sz="999"/>
              <a:t> </a:t>
            </a:r>
          </a:p>
          <a:p>
            <a:pPr>
              <a:lnSpc>
                <a:spcPct val="90000"/>
              </a:lnSpc>
            </a:pPr>
            <a:r>
              <a:rPr lang="en-US" sz="999">
                <a:hlinkClick r:id="rId7"/>
              </a:rPr>
              <a:t>https://virtuelleakademie.github.io/promptly-literate/pages/about.html</a:t>
            </a:r>
            <a:r>
              <a:rPr lang="en-US" sz="999"/>
              <a:t> </a:t>
            </a:r>
          </a:p>
        </p:txBody>
      </p:sp>
      <p:sp>
        <p:nvSpPr>
          <p:cNvPr id="16" name="Title 5">
            <a:extLst>
              <a:ext uri="{FF2B5EF4-FFF2-40B4-BE49-F238E27FC236}">
                <a16:creationId xmlns:a16="http://schemas.microsoft.com/office/drawing/2014/main" id="{CCD0426B-722C-8859-4CDB-5E05B80ED72F}"/>
              </a:ext>
            </a:extLst>
          </p:cNvPr>
          <p:cNvSpPr>
            <a:spLocks noGrp="1"/>
          </p:cNvSpPr>
          <p:nvPr>
            <p:ph type="title"/>
          </p:nvPr>
        </p:nvSpPr>
        <p:spPr>
          <a:xfrm>
            <a:off x="592573" y="3352900"/>
            <a:ext cx="9045854" cy="519516"/>
          </a:xfrm>
        </p:spPr>
        <p:txBody>
          <a:bodyPr anchor="t">
            <a:normAutofit fontScale="90000"/>
          </a:bodyPr>
          <a:lstStyle/>
          <a:p>
            <a:r>
              <a:rPr lang="en-US" dirty="0"/>
              <a:t>Danke </a:t>
            </a:r>
          </a:p>
        </p:txBody>
      </p:sp>
      <p:sp>
        <p:nvSpPr>
          <p:cNvPr id="25" name="Text Placeholder 5">
            <a:extLst>
              <a:ext uri="{FF2B5EF4-FFF2-40B4-BE49-F238E27FC236}">
                <a16:creationId xmlns:a16="http://schemas.microsoft.com/office/drawing/2014/main" id="{3B2D98F2-EDC3-E401-A024-25706D8415FD}"/>
              </a:ext>
            </a:extLst>
          </p:cNvPr>
          <p:cNvSpPr>
            <a:spLocks noGrp="1"/>
          </p:cNvSpPr>
          <p:nvPr>
            <p:ph type="body" sz="quarter" idx="15"/>
          </p:nvPr>
        </p:nvSpPr>
        <p:spPr>
          <a:xfrm>
            <a:off x="439695" y="321546"/>
            <a:ext cx="2550111" cy="877979"/>
          </a:xfrm>
        </p:spPr>
        <p:txBody>
          <a:bodyPr/>
          <a:lstStyle/>
          <a:p>
            <a:endParaRPr lang="en-US"/>
          </a:p>
        </p:txBody>
      </p:sp>
      <p:sp>
        <p:nvSpPr>
          <p:cNvPr id="18" name="Text Placeholder 6">
            <a:extLst>
              <a:ext uri="{FF2B5EF4-FFF2-40B4-BE49-F238E27FC236}">
                <a16:creationId xmlns:a16="http://schemas.microsoft.com/office/drawing/2014/main" id="{4722B89C-3AFB-03BC-BC14-E71F45FEDEB3}"/>
              </a:ext>
            </a:extLst>
          </p:cNvPr>
          <p:cNvSpPr>
            <a:spLocks noGrp="1"/>
          </p:cNvSpPr>
          <p:nvPr>
            <p:ph type="body" sz="quarter" idx="18"/>
          </p:nvPr>
        </p:nvSpPr>
        <p:spPr>
          <a:xfrm>
            <a:off x="592573" y="4887325"/>
            <a:ext cx="9045854" cy="232778"/>
          </a:xfrm>
        </p:spPr>
        <p:txBody>
          <a:bodyPr>
            <a:normAutofit fontScale="85000" lnSpcReduction="20000"/>
          </a:bodyPr>
          <a:lstStyle/>
          <a:p>
            <a:r>
              <a:rPr lang="en-US" dirty="0" err="1"/>
              <a:t>Virtuelle</a:t>
            </a:r>
            <a:r>
              <a:rPr lang="en-US" dirty="0"/>
              <a:t> Akademie</a:t>
            </a:r>
          </a:p>
        </p:txBody>
      </p:sp>
    </p:spTree>
    <p:extLst>
      <p:ext uri="{BB962C8B-B14F-4D97-AF65-F5344CB8AC3E}">
        <p14:creationId xmlns:p14="http://schemas.microsoft.com/office/powerpoint/2010/main" val="1319927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69303F3D-BDEA-E4C0-F732-B5BEB127981D}"/>
              </a:ext>
            </a:extLst>
          </p:cNvPr>
          <p:cNvSpPr/>
          <p:nvPr/>
        </p:nvSpPr>
        <p:spPr>
          <a:xfrm>
            <a:off x="532708" y="2088390"/>
            <a:ext cx="2839080" cy="2893068"/>
          </a:xfrm>
          <a:prstGeom prst="rect">
            <a:avLst/>
          </a:prstGeom>
          <a:noFill/>
          <a:ln>
            <a:solidFill>
              <a:schemeClr val="accent6"/>
            </a:solidFill>
            <a:prstDash val="dash"/>
            <a:extLst>
              <a:ext uri="{C807C97D-BFC1-408E-A445-0C87EB9F89A2}">
                <ask:lineSketchStyleProps xmlns:ask="http://schemas.microsoft.com/office/drawing/2018/sketchyshapes" sd="1219033472">
                  <a:custGeom>
                    <a:avLst/>
                    <a:gdLst>
                      <a:gd name="connsiteX0" fmla="*/ 0 w 2842777"/>
                      <a:gd name="connsiteY0" fmla="*/ 0 h 2636520"/>
                      <a:gd name="connsiteX1" fmla="*/ 540128 w 2842777"/>
                      <a:gd name="connsiteY1" fmla="*/ 0 h 2636520"/>
                      <a:gd name="connsiteX2" fmla="*/ 1023400 w 2842777"/>
                      <a:gd name="connsiteY2" fmla="*/ 0 h 2636520"/>
                      <a:gd name="connsiteX3" fmla="*/ 1648811 w 2842777"/>
                      <a:gd name="connsiteY3" fmla="*/ 0 h 2636520"/>
                      <a:gd name="connsiteX4" fmla="*/ 2188938 w 2842777"/>
                      <a:gd name="connsiteY4" fmla="*/ 0 h 2636520"/>
                      <a:gd name="connsiteX5" fmla="*/ 2842777 w 2842777"/>
                      <a:gd name="connsiteY5" fmla="*/ 0 h 2636520"/>
                      <a:gd name="connsiteX6" fmla="*/ 2842777 w 2842777"/>
                      <a:gd name="connsiteY6" fmla="*/ 711860 h 2636520"/>
                      <a:gd name="connsiteX7" fmla="*/ 2842777 w 2842777"/>
                      <a:gd name="connsiteY7" fmla="*/ 1370990 h 2636520"/>
                      <a:gd name="connsiteX8" fmla="*/ 2842777 w 2842777"/>
                      <a:gd name="connsiteY8" fmla="*/ 2030120 h 2636520"/>
                      <a:gd name="connsiteX9" fmla="*/ 2842777 w 2842777"/>
                      <a:gd name="connsiteY9" fmla="*/ 2636520 h 2636520"/>
                      <a:gd name="connsiteX10" fmla="*/ 2331077 w 2842777"/>
                      <a:gd name="connsiteY10" fmla="*/ 2636520 h 2636520"/>
                      <a:gd name="connsiteX11" fmla="*/ 1762522 w 2842777"/>
                      <a:gd name="connsiteY11" fmla="*/ 2636520 h 2636520"/>
                      <a:gd name="connsiteX12" fmla="*/ 1222394 w 2842777"/>
                      <a:gd name="connsiteY12" fmla="*/ 2636520 h 2636520"/>
                      <a:gd name="connsiteX13" fmla="*/ 596983 w 2842777"/>
                      <a:gd name="connsiteY13" fmla="*/ 2636520 h 2636520"/>
                      <a:gd name="connsiteX14" fmla="*/ 0 w 2842777"/>
                      <a:gd name="connsiteY14" fmla="*/ 2636520 h 2636520"/>
                      <a:gd name="connsiteX15" fmla="*/ 0 w 2842777"/>
                      <a:gd name="connsiteY15" fmla="*/ 2030120 h 2636520"/>
                      <a:gd name="connsiteX16" fmla="*/ 0 w 2842777"/>
                      <a:gd name="connsiteY16" fmla="*/ 1370990 h 2636520"/>
                      <a:gd name="connsiteX17" fmla="*/ 0 w 2842777"/>
                      <a:gd name="connsiteY17" fmla="*/ 738226 h 2636520"/>
                      <a:gd name="connsiteX18" fmla="*/ 0 w 2842777"/>
                      <a:gd name="connsiteY18" fmla="*/ 0 h 263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2777" h="2636520" extrusionOk="0">
                        <a:moveTo>
                          <a:pt x="0" y="0"/>
                        </a:moveTo>
                        <a:cubicBezTo>
                          <a:pt x="153291" y="25729"/>
                          <a:pt x="328588" y="18513"/>
                          <a:pt x="540128" y="0"/>
                        </a:cubicBezTo>
                        <a:cubicBezTo>
                          <a:pt x="751668" y="-18513"/>
                          <a:pt x="864447" y="-18632"/>
                          <a:pt x="1023400" y="0"/>
                        </a:cubicBezTo>
                        <a:cubicBezTo>
                          <a:pt x="1182353" y="18632"/>
                          <a:pt x="1412466" y="10619"/>
                          <a:pt x="1648811" y="0"/>
                        </a:cubicBezTo>
                        <a:cubicBezTo>
                          <a:pt x="1885156" y="-10619"/>
                          <a:pt x="1935450" y="22305"/>
                          <a:pt x="2188938" y="0"/>
                        </a:cubicBezTo>
                        <a:cubicBezTo>
                          <a:pt x="2442426" y="-22305"/>
                          <a:pt x="2526269" y="-21318"/>
                          <a:pt x="2842777" y="0"/>
                        </a:cubicBezTo>
                        <a:cubicBezTo>
                          <a:pt x="2847429" y="177283"/>
                          <a:pt x="2863459" y="412460"/>
                          <a:pt x="2842777" y="711860"/>
                        </a:cubicBezTo>
                        <a:cubicBezTo>
                          <a:pt x="2822095" y="1011260"/>
                          <a:pt x="2825078" y="1221724"/>
                          <a:pt x="2842777" y="1370990"/>
                        </a:cubicBezTo>
                        <a:cubicBezTo>
                          <a:pt x="2860477" y="1520256"/>
                          <a:pt x="2821843" y="1889690"/>
                          <a:pt x="2842777" y="2030120"/>
                        </a:cubicBezTo>
                        <a:cubicBezTo>
                          <a:pt x="2863712" y="2170550"/>
                          <a:pt x="2819837" y="2418489"/>
                          <a:pt x="2842777" y="2636520"/>
                        </a:cubicBezTo>
                        <a:cubicBezTo>
                          <a:pt x="2677575" y="2618942"/>
                          <a:pt x="2501610" y="2654197"/>
                          <a:pt x="2331077" y="2636520"/>
                        </a:cubicBezTo>
                        <a:cubicBezTo>
                          <a:pt x="2160544" y="2618843"/>
                          <a:pt x="1920866" y="2647433"/>
                          <a:pt x="1762522" y="2636520"/>
                        </a:cubicBezTo>
                        <a:cubicBezTo>
                          <a:pt x="1604179" y="2625607"/>
                          <a:pt x="1392055" y="2648806"/>
                          <a:pt x="1222394" y="2636520"/>
                        </a:cubicBezTo>
                        <a:cubicBezTo>
                          <a:pt x="1052733" y="2624234"/>
                          <a:pt x="909434" y="2645737"/>
                          <a:pt x="596983" y="2636520"/>
                        </a:cubicBezTo>
                        <a:cubicBezTo>
                          <a:pt x="284532" y="2627303"/>
                          <a:pt x="290301" y="2612439"/>
                          <a:pt x="0" y="2636520"/>
                        </a:cubicBezTo>
                        <a:cubicBezTo>
                          <a:pt x="-6269" y="2378478"/>
                          <a:pt x="-12880" y="2250934"/>
                          <a:pt x="0" y="2030120"/>
                        </a:cubicBezTo>
                        <a:cubicBezTo>
                          <a:pt x="12880" y="1809306"/>
                          <a:pt x="540" y="1520346"/>
                          <a:pt x="0" y="1370990"/>
                        </a:cubicBezTo>
                        <a:cubicBezTo>
                          <a:pt x="-540" y="1221634"/>
                          <a:pt x="-4752" y="871366"/>
                          <a:pt x="0" y="738226"/>
                        </a:cubicBezTo>
                        <a:cubicBezTo>
                          <a:pt x="4752" y="605086"/>
                          <a:pt x="16251" y="213395"/>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2" name="Slide Number Placeholder 1">
            <a:extLst>
              <a:ext uri="{FF2B5EF4-FFF2-40B4-BE49-F238E27FC236}">
                <a16:creationId xmlns:a16="http://schemas.microsoft.com/office/drawing/2014/main" id="{1B0A8224-4300-8588-9949-95367D1287C3}"/>
              </a:ext>
            </a:extLst>
          </p:cNvPr>
          <p:cNvSpPr>
            <a:spLocks noGrp="1"/>
          </p:cNvSpPr>
          <p:nvPr>
            <p:ph type="sldNum" sz="quarter" idx="10"/>
          </p:nvPr>
        </p:nvSpPr>
        <p:spPr/>
        <p:txBody>
          <a:bodyPr/>
          <a:lstStyle/>
          <a:p>
            <a:pPr>
              <a:defRPr/>
            </a:pPr>
            <a:fld id="{9F0A35F2-7595-4779-9180-596D2E72BBB9}" type="slidenum">
              <a:rPr lang="de-CH" smtClean="0"/>
              <a:pPr>
                <a:defRPr/>
              </a:pPr>
              <a:t>6</a:t>
            </a:fld>
            <a:endParaRPr lang="de-CH"/>
          </a:p>
        </p:txBody>
      </p:sp>
      <p:sp>
        <p:nvSpPr>
          <p:cNvPr id="4" name="Title 3">
            <a:extLst>
              <a:ext uri="{FF2B5EF4-FFF2-40B4-BE49-F238E27FC236}">
                <a16:creationId xmlns:a16="http://schemas.microsoft.com/office/drawing/2014/main" id="{B35ECFFB-41DE-7EB2-7431-31204CB3BA99}"/>
              </a:ext>
            </a:extLst>
          </p:cNvPr>
          <p:cNvSpPr>
            <a:spLocks noGrp="1"/>
          </p:cNvSpPr>
          <p:nvPr>
            <p:ph type="title"/>
          </p:nvPr>
        </p:nvSpPr>
        <p:spPr/>
        <p:txBody>
          <a:bodyPr/>
          <a:lstStyle/>
          <a:p>
            <a:r>
              <a:rPr lang="de-CH" dirty="0"/>
              <a:t>Wie wird Text erzeugt?</a:t>
            </a:r>
          </a:p>
        </p:txBody>
      </p:sp>
      <p:sp>
        <p:nvSpPr>
          <p:cNvPr id="6" name="TextBox 5">
            <a:extLst>
              <a:ext uri="{FF2B5EF4-FFF2-40B4-BE49-F238E27FC236}">
                <a16:creationId xmlns:a16="http://schemas.microsoft.com/office/drawing/2014/main" id="{51005EB4-CE78-3539-61CD-3FCC11988E68}"/>
              </a:ext>
            </a:extLst>
          </p:cNvPr>
          <p:cNvSpPr txBox="1"/>
          <p:nvPr/>
        </p:nvSpPr>
        <p:spPr>
          <a:xfrm>
            <a:off x="365145" y="6547521"/>
            <a:ext cx="7918983" cy="261270"/>
          </a:xfrm>
          <a:prstGeom prst="rect">
            <a:avLst/>
          </a:prstGeom>
          <a:noFill/>
        </p:spPr>
        <p:txBody>
          <a:bodyPr wrap="square" rtlCol="0">
            <a:spAutoFit/>
          </a:bodyPr>
          <a:lstStyle/>
          <a:p>
            <a:pPr algn="l"/>
            <a:r>
              <a:rPr lang="de-CH" sz="1099" dirty="0">
                <a:solidFill>
                  <a:schemeClr val="tx1">
                    <a:lumMod val="50000"/>
                    <a:lumOff val="50000"/>
                  </a:schemeClr>
                </a:solidFill>
              </a:rPr>
              <a:t>Bildquelle: https://</a:t>
            </a:r>
            <a:r>
              <a:rPr lang="de-CH" sz="1099" dirty="0" err="1">
                <a:solidFill>
                  <a:schemeClr val="tx1">
                    <a:lumMod val="50000"/>
                    <a:lumOff val="50000"/>
                  </a:schemeClr>
                </a:solidFill>
              </a:rPr>
              <a:t>virtuelleakademie.github.io</a:t>
            </a:r>
            <a:r>
              <a:rPr lang="de-CH" sz="1099" dirty="0">
                <a:solidFill>
                  <a:schemeClr val="tx1">
                    <a:lumMod val="50000"/>
                    <a:lumOff val="50000"/>
                  </a:schemeClr>
                </a:solidFill>
              </a:rPr>
              <a:t>/</a:t>
            </a:r>
            <a:r>
              <a:rPr lang="de-CH" sz="1099" dirty="0" err="1">
                <a:solidFill>
                  <a:schemeClr val="tx1">
                    <a:lumMod val="50000"/>
                    <a:lumOff val="50000"/>
                  </a:schemeClr>
                </a:solidFill>
              </a:rPr>
              <a:t>promptly-literate</a:t>
            </a:r>
            <a:endParaRPr lang="de-CH" sz="1099" dirty="0">
              <a:solidFill>
                <a:schemeClr val="tx1">
                  <a:lumMod val="50000"/>
                  <a:lumOff val="50000"/>
                </a:schemeClr>
              </a:solidFill>
            </a:endParaRPr>
          </a:p>
        </p:txBody>
      </p:sp>
      <p:sp>
        <p:nvSpPr>
          <p:cNvPr id="5" name="TextBox 4">
            <a:extLst>
              <a:ext uri="{FF2B5EF4-FFF2-40B4-BE49-F238E27FC236}">
                <a16:creationId xmlns:a16="http://schemas.microsoft.com/office/drawing/2014/main" id="{4DCA35FE-44DB-2137-E662-AD6483AF5D3F}"/>
              </a:ext>
            </a:extLst>
          </p:cNvPr>
          <p:cNvSpPr txBox="1"/>
          <p:nvPr/>
        </p:nvSpPr>
        <p:spPr>
          <a:xfrm>
            <a:off x="537780" y="4098053"/>
            <a:ext cx="2780220" cy="430327"/>
          </a:xfrm>
          <a:prstGeom prst="rect">
            <a:avLst/>
          </a:prstGeom>
          <a:noFill/>
        </p:spPr>
        <p:txBody>
          <a:bodyPr wrap="square" rtlCol="0">
            <a:spAutoFit/>
          </a:bodyPr>
          <a:lstStyle/>
          <a:p>
            <a:pPr algn="l"/>
            <a:r>
              <a:rPr lang="en-US" sz="2197" dirty="0"/>
              <a:t>Es war </a:t>
            </a:r>
            <a:r>
              <a:rPr lang="en-US" sz="2197" dirty="0" err="1"/>
              <a:t>einmal</a:t>
            </a:r>
            <a:r>
              <a:rPr lang="en-US" sz="2197" dirty="0"/>
              <a:t> </a:t>
            </a:r>
            <a:r>
              <a:rPr lang="en-US" sz="2197" dirty="0" err="1"/>
              <a:t>ein</a:t>
            </a:r>
            <a:r>
              <a:rPr lang="en-US" sz="2197" dirty="0"/>
              <a:t> </a:t>
            </a:r>
          </a:p>
        </p:txBody>
      </p:sp>
      <p:sp>
        <p:nvSpPr>
          <p:cNvPr id="20" name="TextBox 19">
            <a:extLst>
              <a:ext uri="{FF2B5EF4-FFF2-40B4-BE49-F238E27FC236}">
                <a16:creationId xmlns:a16="http://schemas.microsoft.com/office/drawing/2014/main" id="{2F875AFD-25BA-D712-C06A-0F4F65AAB297}"/>
              </a:ext>
            </a:extLst>
          </p:cNvPr>
          <p:cNvSpPr txBox="1"/>
          <p:nvPr/>
        </p:nvSpPr>
        <p:spPr>
          <a:xfrm>
            <a:off x="1703196" y="2218628"/>
            <a:ext cx="811743" cy="430327"/>
          </a:xfrm>
          <a:prstGeom prst="rect">
            <a:avLst/>
          </a:prstGeom>
          <a:noFill/>
        </p:spPr>
        <p:txBody>
          <a:bodyPr wrap="square" rtlCol="0">
            <a:spAutoFit/>
          </a:bodyPr>
          <a:lstStyle/>
          <a:p>
            <a:pPr algn="l"/>
            <a:r>
              <a:rPr lang="en-US" sz="2197" dirty="0"/>
              <a:t>Wolf</a:t>
            </a:r>
          </a:p>
        </p:txBody>
      </p:sp>
      <p:sp>
        <p:nvSpPr>
          <p:cNvPr id="21" name="TextBox 20">
            <a:extLst>
              <a:ext uri="{FF2B5EF4-FFF2-40B4-BE49-F238E27FC236}">
                <a16:creationId xmlns:a16="http://schemas.microsoft.com/office/drawing/2014/main" id="{3C45DD41-D178-182C-0CE2-AD542572CF2B}"/>
              </a:ext>
            </a:extLst>
          </p:cNvPr>
          <p:cNvSpPr txBox="1"/>
          <p:nvPr/>
        </p:nvSpPr>
        <p:spPr>
          <a:xfrm>
            <a:off x="776083" y="2211359"/>
            <a:ext cx="1071754" cy="430327"/>
          </a:xfrm>
          <a:prstGeom prst="rect">
            <a:avLst/>
          </a:prstGeom>
          <a:noFill/>
        </p:spPr>
        <p:txBody>
          <a:bodyPr wrap="square" rtlCol="0">
            <a:spAutoFit/>
          </a:bodyPr>
          <a:lstStyle/>
          <a:p>
            <a:pPr algn="l"/>
            <a:r>
              <a:rPr lang="en-US" sz="2197" dirty="0">
                <a:solidFill>
                  <a:schemeClr val="tx2">
                    <a:lumMod val="60000"/>
                    <a:lumOff val="40000"/>
                  </a:schemeClr>
                </a:solidFill>
              </a:rPr>
              <a:t>Dachs</a:t>
            </a:r>
          </a:p>
        </p:txBody>
      </p:sp>
      <p:sp>
        <p:nvSpPr>
          <p:cNvPr id="23" name="TextBox 22">
            <a:extLst>
              <a:ext uri="{FF2B5EF4-FFF2-40B4-BE49-F238E27FC236}">
                <a16:creationId xmlns:a16="http://schemas.microsoft.com/office/drawing/2014/main" id="{196D6EA5-76DF-4241-F2FE-C7CFF127FD45}"/>
              </a:ext>
            </a:extLst>
          </p:cNvPr>
          <p:cNvSpPr txBox="1"/>
          <p:nvPr/>
        </p:nvSpPr>
        <p:spPr>
          <a:xfrm>
            <a:off x="2404642" y="2218630"/>
            <a:ext cx="1000874" cy="430327"/>
          </a:xfrm>
          <a:prstGeom prst="rect">
            <a:avLst/>
          </a:prstGeom>
          <a:noFill/>
        </p:spPr>
        <p:txBody>
          <a:bodyPr wrap="square" rtlCol="0">
            <a:spAutoFit/>
          </a:bodyPr>
          <a:lstStyle/>
          <a:p>
            <a:pPr algn="l"/>
            <a:r>
              <a:rPr lang="en-US" sz="2197" dirty="0">
                <a:solidFill>
                  <a:schemeClr val="tx2">
                    <a:lumMod val="60000"/>
                    <a:lumOff val="40000"/>
                  </a:schemeClr>
                </a:solidFill>
              </a:rPr>
              <a:t>Fuchs</a:t>
            </a:r>
          </a:p>
        </p:txBody>
      </p:sp>
      <p:cxnSp>
        <p:nvCxnSpPr>
          <p:cNvPr id="28" name="Elbow Connector 27">
            <a:extLst>
              <a:ext uri="{FF2B5EF4-FFF2-40B4-BE49-F238E27FC236}">
                <a16:creationId xmlns:a16="http://schemas.microsoft.com/office/drawing/2014/main" id="{81022B3E-7466-7E45-FA7B-A70D5D1A9E55}"/>
              </a:ext>
            </a:extLst>
          </p:cNvPr>
          <p:cNvCxnSpPr>
            <a:cxnSpLocks/>
            <a:stCxn id="20" idx="0"/>
          </p:cNvCxnSpPr>
          <p:nvPr/>
        </p:nvCxnSpPr>
        <p:spPr>
          <a:xfrm rot="16200000" flipH="1">
            <a:off x="2116733" y="2210962"/>
            <a:ext cx="2309752" cy="2325083"/>
          </a:xfrm>
          <a:prstGeom prst="bentConnector4">
            <a:avLst>
              <a:gd name="adj1" fmla="val -9884"/>
              <a:gd name="adj2" fmla="val 56982"/>
            </a:avLst>
          </a:prstGeom>
          <a:ln cap="flat">
            <a:solidFill>
              <a:schemeClr val="tx1"/>
            </a:solidFill>
            <a:round/>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1A48C8F2-DDC7-AC86-7485-ED9F187F579C}"/>
              </a:ext>
            </a:extLst>
          </p:cNvPr>
          <p:cNvSpPr txBox="1"/>
          <p:nvPr/>
        </p:nvSpPr>
        <p:spPr>
          <a:xfrm>
            <a:off x="4615326" y="4160642"/>
            <a:ext cx="2780220" cy="768440"/>
          </a:xfrm>
          <a:prstGeom prst="rect">
            <a:avLst/>
          </a:prstGeom>
          <a:noFill/>
        </p:spPr>
        <p:txBody>
          <a:bodyPr wrap="square" rtlCol="0">
            <a:spAutoFit/>
          </a:bodyPr>
          <a:lstStyle/>
          <a:p>
            <a:pPr algn="l"/>
            <a:r>
              <a:rPr lang="en-US" sz="2197" dirty="0"/>
              <a:t>Es war </a:t>
            </a:r>
            <a:r>
              <a:rPr lang="en-US" sz="2197" dirty="0" err="1"/>
              <a:t>einmal</a:t>
            </a:r>
            <a:r>
              <a:rPr lang="en-US" sz="2197" dirty="0"/>
              <a:t> </a:t>
            </a:r>
            <a:r>
              <a:rPr lang="en-US" sz="2197" dirty="0" err="1"/>
              <a:t>ein</a:t>
            </a:r>
            <a:r>
              <a:rPr lang="en-US" sz="2197" dirty="0"/>
              <a:t> Wolf</a:t>
            </a:r>
          </a:p>
        </p:txBody>
      </p:sp>
      <p:sp>
        <p:nvSpPr>
          <p:cNvPr id="36" name="TextBox 35">
            <a:extLst>
              <a:ext uri="{FF2B5EF4-FFF2-40B4-BE49-F238E27FC236}">
                <a16:creationId xmlns:a16="http://schemas.microsoft.com/office/drawing/2014/main" id="{ABEDDEAC-3B73-DD92-C1C7-B121F1274C29}"/>
              </a:ext>
            </a:extLst>
          </p:cNvPr>
          <p:cNvSpPr txBox="1"/>
          <p:nvPr/>
        </p:nvSpPr>
        <p:spPr>
          <a:xfrm>
            <a:off x="4903642" y="2162191"/>
            <a:ext cx="852381" cy="430327"/>
          </a:xfrm>
          <a:prstGeom prst="rect">
            <a:avLst/>
          </a:prstGeom>
          <a:noFill/>
        </p:spPr>
        <p:txBody>
          <a:bodyPr wrap="square" rtlCol="0">
            <a:spAutoFit/>
          </a:bodyPr>
          <a:lstStyle/>
          <a:p>
            <a:pPr algn="l"/>
            <a:r>
              <a:rPr lang="en-US" sz="2197" dirty="0"/>
              <a:t>, der</a:t>
            </a:r>
          </a:p>
        </p:txBody>
      </p:sp>
      <p:sp>
        <p:nvSpPr>
          <p:cNvPr id="37" name="TextBox 36">
            <a:extLst>
              <a:ext uri="{FF2B5EF4-FFF2-40B4-BE49-F238E27FC236}">
                <a16:creationId xmlns:a16="http://schemas.microsoft.com/office/drawing/2014/main" id="{2381F002-8A11-A998-FC1E-3EAEEDA20A65}"/>
              </a:ext>
            </a:extLst>
          </p:cNvPr>
          <p:cNvSpPr txBox="1"/>
          <p:nvPr/>
        </p:nvSpPr>
        <p:spPr>
          <a:xfrm>
            <a:off x="5746620" y="2167990"/>
            <a:ext cx="957789" cy="430327"/>
          </a:xfrm>
          <a:prstGeom prst="rect">
            <a:avLst/>
          </a:prstGeom>
          <a:noFill/>
        </p:spPr>
        <p:txBody>
          <a:bodyPr wrap="square" rtlCol="0">
            <a:spAutoFit/>
          </a:bodyPr>
          <a:lstStyle/>
          <a:p>
            <a:pPr algn="l"/>
            <a:r>
              <a:rPr lang="en-US" sz="2197" dirty="0" err="1">
                <a:solidFill>
                  <a:schemeClr val="tx2">
                    <a:lumMod val="60000"/>
                    <a:lumOff val="40000"/>
                  </a:schemeClr>
                </a:solidFill>
              </a:rPr>
              <a:t>ohne</a:t>
            </a:r>
            <a:endParaRPr lang="en-US" sz="2197" dirty="0">
              <a:solidFill>
                <a:schemeClr val="tx2">
                  <a:lumMod val="60000"/>
                  <a:lumOff val="40000"/>
                </a:schemeClr>
              </a:solidFill>
            </a:endParaRPr>
          </a:p>
        </p:txBody>
      </p:sp>
      <p:sp>
        <p:nvSpPr>
          <p:cNvPr id="38" name="TextBox 37">
            <a:extLst>
              <a:ext uri="{FF2B5EF4-FFF2-40B4-BE49-F238E27FC236}">
                <a16:creationId xmlns:a16="http://schemas.microsoft.com/office/drawing/2014/main" id="{529E5713-D16E-64F7-DECB-0E44DA50E7FC}"/>
              </a:ext>
            </a:extLst>
          </p:cNvPr>
          <p:cNvSpPr txBox="1"/>
          <p:nvPr/>
        </p:nvSpPr>
        <p:spPr>
          <a:xfrm>
            <a:off x="3506640" y="2158654"/>
            <a:ext cx="1491111" cy="430327"/>
          </a:xfrm>
          <a:prstGeom prst="rect">
            <a:avLst/>
          </a:prstGeom>
          <a:noFill/>
        </p:spPr>
        <p:txBody>
          <a:bodyPr wrap="square" rtlCol="0">
            <a:spAutoFit/>
          </a:bodyPr>
          <a:lstStyle/>
          <a:p>
            <a:pPr algn="l"/>
            <a:r>
              <a:rPr lang="en-US" sz="2197" dirty="0">
                <a:solidFill>
                  <a:schemeClr val="tx2">
                    <a:lumMod val="60000"/>
                    <a:lumOff val="40000"/>
                  </a:schemeClr>
                </a:solidFill>
              </a:rPr>
              <a:t>, </a:t>
            </a:r>
            <a:r>
              <a:rPr lang="en-US" sz="2197" dirty="0" err="1">
                <a:solidFill>
                  <a:schemeClr val="tx2">
                    <a:lumMod val="60000"/>
                    <a:lumOff val="40000"/>
                  </a:schemeClr>
                </a:solidFill>
              </a:rPr>
              <a:t>welcher</a:t>
            </a:r>
            <a:endParaRPr lang="en-US" sz="2197" dirty="0">
              <a:solidFill>
                <a:schemeClr val="tx2">
                  <a:lumMod val="60000"/>
                  <a:lumOff val="40000"/>
                </a:schemeClr>
              </a:solidFill>
            </a:endParaRPr>
          </a:p>
        </p:txBody>
      </p:sp>
      <p:cxnSp>
        <p:nvCxnSpPr>
          <p:cNvPr id="42" name="Elbow Connector 41">
            <a:extLst>
              <a:ext uri="{FF2B5EF4-FFF2-40B4-BE49-F238E27FC236}">
                <a16:creationId xmlns:a16="http://schemas.microsoft.com/office/drawing/2014/main" id="{8B84E920-3551-51E8-F713-7FC19BE68CBE}"/>
              </a:ext>
            </a:extLst>
          </p:cNvPr>
          <p:cNvCxnSpPr>
            <a:cxnSpLocks/>
          </p:cNvCxnSpPr>
          <p:nvPr/>
        </p:nvCxnSpPr>
        <p:spPr>
          <a:xfrm rot="16200000" flipH="1">
            <a:off x="5480050" y="2210963"/>
            <a:ext cx="2309752" cy="2325083"/>
          </a:xfrm>
          <a:prstGeom prst="bentConnector4">
            <a:avLst>
              <a:gd name="adj1" fmla="val -9884"/>
              <a:gd name="adj2" fmla="val 8033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A93CBFF-E3A5-786A-6F8C-68B273F71C25}"/>
              </a:ext>
            </a:extLst>
          </p:cNvPr>
          <p:cNvSpPr txBox="1"/>
          <p:nvPr/>
        </p:nvSpPr>
        <p:spPr>
          <a:xfrm>
            <a:off x="7888782" y="4160642"/>
            <a:ext cx="2780220" cy="768440"/>
          </a:xfrm>
          <a:prstGeom prst="rect">
            <a:avLst/>
          </a:prstGeom>
          <a:noFill/>
        </p:spPr>
        <p:txBody>
          <a:bodyPr wrap="square" rtlCol="0">
            <a:spAutoFit/>
          </a:bodyPr>
          <a:lstStyle/>
          <a:p>
            <a:pPr algn="l"/>
            <a:r>
              <a:rPr lang="en-US" sz="2197" dirty="0"/>
              <a:t>Es war </a:t>
            </a:r>
            <a:r>
              <a:rPr lang="en-US" sz="2197" dirty="0" err="1"/>
              <a:t>einmal</a:t>
            </a:r>
            <a:r>
              <a:rPr lang="en-US" sz="2197" dirty="0"/>
              <a:t> </a:t>
            </a:r>
            <a:r>
              <a:rPr lang="en-US" sz="2197" dirty="0" err="1"/>
              <a:t>ein</a:t>
            </a:r>
            <a:r>
              <a:rPr lang="en-US" sz="2197" dirty="0"/>
              <a:t> Wolf, der</a:t>
            </a:r>
          </a:p>
        </p:txBody>
      </p:sp>
      <p:sp>
        <p:nvSpPr>
          <p:cNvPr id="49" name="TextBox 48">
            <a:extLst>
              <a:ext uri="{FF2B5EF4-FFF2-40B4-BE49-F238E27FC236}">
                <a16:creationId xmlns:a16="http://schemas.microsoft.com/office/drawing/2014/main" id="{84E7FE9C-5956-BDB8-38FE-ADF38C20B851}"/>
              </a:ext>
            </a:extLst>
          </p:cNvPr>
          <p:cNvSpPr txBox="1"/>
          <p:nvPr/>
        </p:nvSpPr>
        <p:spPr>
          <a:xfrm>
            <a:off x="7673808" y="2147378"/>
            <a:ext cx="628030" cy="430327"/>
          </a:xfrm>
          <a:prstGeom prst="rect">
            <a:avLst/>
          </a:prstGeom>
          <a:noFill/>
        </p:spPr>
        <p:txBody>
          <a:bodyPr wrap="square" rtlCol="0">
            <a:spAutoFit/>
          </a:bodyPr>
          <a:lstStyle/>
          <a:p>
            <a:pPr algn="l"/>
            <a:r>
              <a:rPr lang="en-US" sz="2197" dirty="0" err="1">
                <a:solidFill>
                  <a:schemeClr val="tx2">
                    <a:lumMod val="60000"/>
                    <a:lumOff val="40000"/>
                  </a:schemeClr>
                </a:solidFill>
              </a:rPr>
              <a:t>nie</a:t>
            </a:r>
            <a:endParaRPr lang="en-US" sz="2197" dirty="0">
              <a:solidFill>
                <a:schemeClr val="tx2">
                  <a:lumMod val="60000"/>
                  <a:lumOff val="40000"/>
                </a:schemeClr>
              </a:solidFill>
            </a:endParaRPr>
          </a:p>
        </p:txBody>
      </p:sp>
      <p:sp>
        <p:nvSpPr>
          <p:cNvPr id="50" name="TextBox 49">
            <a:extLst>
              <a:ext uri="{FF2B5EF4-FFF2-40B4-BE49-F238E27FC236}">
                <a16:creationId xmlns:a16="http://schemas.microsoft.com/office/drawing/2014/main" id="{B5FD861E-A150-911A-12D2-D209B62AFBD8}"/>
              </a:ext>
            </a:extLst>
          </p:cNvPr>
          <p:cNvSpPr txBox="1"/>
          <p:nvPr/>
        </p:nvSpPr>
        <p:spPr>
          <a:xfrm>
            <a:off x="8592156" y="2152684"/>
            <a:ext cx="1491111" cy="430327"/>
          </a:xfrm>
          <a:prstGeom prst="rect">
            <a:avLst/>
          </a:prstGeom>
          <a:noFill/>
        </p:spPr>
        <p:txBody>
          <a:bodyPr wrap="square" rtlCol="0">
            <a:spAutoFit/>
          </a:bodyPr>
          <a:lstStyle/>
          <a:p>
            <a:pPr algn="l"/>
            <a:r>
              <a:rPr lang="en-US" sz="2197" dirty="0" err="1"/>
              <a:t>immer</a:t>
            </a:r>
            <a:endParaRPr lang="en-US" sz="2197" dirty="0"/>
          </a:p>
        </p:txBody>
      </p:sp>
      <p:sp>
        <p:nvSpPr>
          <p:cNvPr id="51" name="TextBox 50">
            <a:extLst>
              <a:ext uri="{FF2B5EF4-FFF2-40B4-BE49-F238E27FC236}">
                <a16:creationId xmlns:a16="http://schemas.microsoft.com/office/drawing/2014/main" id="{43167443-1D70-ED6B-175B-027A328D0925}"/>
              </a:ext>
            </a:extLst>
          </p:cNvPr>
          <p:cNvSpPr txBox="1"/>
          <p:nvPr/>
        </p:nvSpPr>
        <p:spPr>
          <a:xfrm>
            <a:off x="9730444" y="2127096"/>
            <a:ext cx="1491111" cy="430327"/>
          </a:xfrm>
          <a:prstGeom prst="rect">
            <a:avLst/>
          </a:prstGeom>
          <a:noFill/>
        </p:spPr>
        <p:txBody>
          <a:bodyPr wrap="square" rtlCol="0">
            <a:spAutoFit/>
          </a:bodyPr>
          <a:lstStyle/>
          <a:p>
            <a:pPr algn="l"/>
            <a:r>
              <a:rPr lang="en-US" sz="2197" dirty="0">
                <a:solidFill>
                  <a:schemeClr val="tx2">
                    <a:lumMod val="60000"/>
                    <a:lumOff val="40000"/>
                  </a:schemeClr>
                </a:solidFill>
              </a:rPr>
              <a:t>seine</a:t>
            </a:r>
          </a:p>
        </p:txBody>
      </p:sp>
      <p:cxnSp>
        <p:nvCxnSpPr>
          <p:cNvPr id="52" name="Elbow Connector 51">
            <a:extLst>
              <a:ext uri="{FF2B5EF4-FFF2-40B4-BE49-F238E27FC236}">
                <a16:creationId xmlns:a16="http://schemas.microsoft.com/office/drawing/2014/main" id="{A2E1C4E3-A06A-73D8-F607-A5FB511C5028}"/>
              </a:ext>
            </a:extLst>
          </p:cNvPr>
          <p:cNvCxnSpPr>
            <a:cxnSpLocks/>
          </p:cNvCxnSpPr>
          <p:nvPr/>
        </p:nvCxnSpPr>
        <p:spPr>
          <a:xfrm rot="16200000" flipH="1">
            <a:off x="9098502" y="2179918"/>
            <a:ext cx="2309752" cy="2325083"/>
          </a:xfrm>
          <a:prstGeom prst="bentConnector4">
            <a:avLst>
              <a:gd name="adj1" fmla="val -9884"/>
              <a:gd name="adj2" fmla="val 8033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4CE7E9B0-B2BB-6576-8A2F-F186F1892D11}"/>
              </a:ext>
            </a:extLst>
          </p:cNvPr>
          <p:cNvSpPr/>
          <p:nvPr/>
        </p:nvSpPr>
        <p:spPr>
          <a:xfrm>
            <a:off x="826964" y="2158654"/>
            <a:ext cx="876232" cy="483031"/>
          </a:xfrm>
          <a:prstGeom prst="roundRect">
            <a:avLst/>
          </a:prstGeom>
          <a:solidFill>
            <a:schemeClr val="accent3">
              <a:lumMod val="60000"/>
              <a:lumOff val="4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54" name="Rounded Rectangle 53">
            <a:extLst>
              <a:ext uri="{FF2B5EF4-FFF2-40B4-BE49-F238E27FC236}">
                <a16:creationId xmlns:a16="http://schemas.microsoft.com/office/drawing/2014/main" id="{13912A8B-A9F4-F9E8-377B-DC03192E4C17}"/>
              </a:ext>
            </a:extLst>
          </p:cNvPr>
          <p:cNvSpPr/>
          <p:nvPr/>
        </p:nvSpPr>
        <p:spPr>
          <a:xfrm>
            <a:off x="3549622" y="2175260"/>
            <a:ext cx="1318350" cy="473694"/>
          </a:xfrm>
          <a:prstGeom prst="roundRect">
            <a:avLst/>
          </a:prstGeom>
          <a:solidFill>
            <a:schemeClr val="accent3">
              <a:lumMod val="60000"/>
              <a:lumOff val="4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58" name="Rounded Rectangle 57">
            <a:extLst>
              <a:ext uri="{FF2B5EF4-FFF2-40B4-BE49-F238E27FC236}">
                <a16:creationId xmlns:a16="http://schemas.microsoft.com/office/drawing/2014/main" id="{250DFBBD-109F-9480-A2B1-42D90D43C28E}"/>
              </a:ext>
            </a:extLst>
          </p:cNvPr>
          <p:cNvSpPr/>
          <p:nvPr/>
        </p:nvSpPr>
        <p:spPr>
          <a:xfrm>
            <a:off x="4627958" y="4513883"/>
            <a:ext cx="800294" cy="415199"/>
          </a:xfrm>
          <a:prstGeom prst="roundRect">
            <a:avLst/>
          </a:prstGeom>
          <a:solidFill>
            <a:schemeClr val="accent3">
              <a:lumMod val="60000"/>
              <a:lumOff val="40000"/>
              <a:alpha val="40051"/>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59" name="Rounded Rectangle 58">
            <a:extLst>
              <a:ext uri="{FF2B5EF4-FFF2-40B4-BE49-F238E27FC236}">
                <a16:creationId xmlns:a16="http://schemas.microsoft.com/office/drawing/2014/main" id="{9460D809-C36B-0571-FACE-E5A04189DA02}"/>
              </a:ext>
            </a:extLst>
          </p:cNvPr>
          <p:cNvSpPr/>
          <p:nvPr/>
        </p:nvSpPr>
        <p:spPr>
          <a:xfrm>
            <a:off x="8576647" y="4535876"/>
            <a:ext cx="743178" cy="393206"/>
          </a:xfrm>
          <a:prstGeom prst="roundRect">
            <a:avLst/>
          </a:prstGeom>
          <a:solidFill>
            <a:schemeClr val="accent3">
              <a:lumMod val="60000"/>
              <a:lumOff val="40000"/>
              <a:alpha val="40051"/>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grpSp>
        <p:nvGrpSpPr>
          <p:cNvPr id="60" name="Group 59">
            <a:extLst>
              <a:ext uri="{FF2B5EF4-FFF2-40B4-BE49-F238E27FC236}">
                <a16:creationId xmlns:a16="http://schemas.microsoft.com/office/drawing/2014/main" id="{FB039EDE-8E00-2072-8973-9967BF72E350}"/>
              </a:ext>
            </a:extLst>
          </p:cNvPr>
          <p:cNvGrpSpPr/>
          <p:nvPr/>
        </p:nvGrpSpPr>
        <p:grpSpPr>
          <a:xfrm>
            <a:off x="1495902" y="2849524"/>
            <a:ext cx="918887" cy="988331"/>
            <a:chOff x="4365106" y="2678871"/>
            <a:chExt cx="920083" cy="989618"/>
          </a:xfrm>
        </p:grpSpPr>
        <p:pic>
          <p:nvPicPr>
            <p:cNvPr id="61" name="Graphic 60" descr="Cauldron with solid fill">
              <a:extLst>
                <a:ext uri="{FF2B5EF4-FFF2-40B4-BE49-F238E27FC236}">
                  <a16:creationId xmlns:a16="http://schemas.microsoft.com/office/drawing/2014/main" id="{85A14DA7-010C-D71A-4EFE-9FC19B4EA9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5106" y="2678871"/>
              <a:ext cx="742913" cy="742913"/>
            </a:xfrm>
            <a:prstGeom prst="rect">
              <a:avLst/>
            </a:prstGeom>
          </p:spPr>
        </p:pic>
        <p:sp>
          <p:nvSpPr>
            <p:cNvPr id="62" name="TextBox 61">
              <a:extLst>
                <a:ext uri="{FF2B5EF4-FFF2-40B4-BE49-F238E27FC236}">
                  <a16:creationId xmlns:a16="http://schemas.microsoft.com/office/drawing/2014/main" id="{C840319F-46C6-BC95-2E02-9E80DABA74E6}"/>
                </a:ext>
              </a:extLst>
            </p:cNvPr>
            <p:cNvSpPr txBox="1"/>
            <p:nvPr/>
          </p:nvSpPr>
          <p:spPr>
            <a:xfrm>
              <a:off x="4502869" y="3391490"/>
              <a:ext cx="782320" cy="276999"/>
            </a:xfrm>
            <a:prstGeom prst="rect">
              <a:avLst/>
            </a:prstGeom>
            <a:noFill/>
          </p:spPr>
          <p:txBody>
            <a:bodyPr wrap="square" rtlCol="0">
              <a:spAutoFit/>
            </a:bodyPr>
            <a:lstStyle/>
            <a:p>
              <a:pPr algn="l"/>
              <a:r>
                <a:rPr lang="en-US" sz="1198" dirty="0"/>
                <a:t>LLM</a:t>
              </a:r>
            </a:p>
          </p:txBody>
        </p:sp>
      </p:grpSp>
      <p:cxnSp>
        <p:nvCxnSpPr>
          <p:cNvPr id="63" name="Straight Arrow Connector 62">
            <a:extLst>
              <a:ext uri="{FF2B5EF4-FFF2-40B4-BE49-F238E27FC236}">
                <a16:creationId xmlns:a16="http://schemas.microsoft.com/office/drawing/2014/main" id="{7422329F-ECF7-6735-BA6F-B517DE388361}"/>
              </a:ext>
            </a:extLst>
          </p:cNvPr>
          <p:cNvCxnSpPr>
            <a:cxnSpLocks/>
          </p:cNvCxnSpPr>
          <p:nvPr/>
        </p:nvCxnSpPr>
        <p:spPr>
          <a:xfrm flipV="1">
            <a:off x="1854061" y="3867668"/>
            <a:ext cx="0" cy="2679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5A0369C1-A36C-3700-163A-1AABA5984A33}"/>
              </a:ext>
            </a:extLst>
          </p:cNvPr>
          <p:cNvGrpSpPr/>
          <p:nvPr/>
        </p:nvGrpSpPr>
        <p:grpSpPr>
          <a:xfrm>
            <a:off x="4763601" y="2771609"/>
            <a:ext cx="918887" cy="988331"/>
            <a:chOff x="4365106" y="2678871"/>
            <a:chExt cx="920083" cy="989618"/>
          </a:xfrm>
        </p:grpSpPr>
        <p:pic>
          <p:nvPicPr>
            <p:cNvPr id="66" name="Graphic 65" descr="Cauldron with solid fill">
              <a:extLst>
                <a:ext uri="{FF2B5EF4-FFF2-40B4-BE49-F238E27FC236}">
                  <a16:creationId xmlns:a16="http://schemas.microsoft.com/office/drawing/2014/main" id="{4B7F2071-9219-2D37-BE04-F1B3B7C28B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5106" y="2678871"/>
              <a:ext cx="742913" cy="742913"/>
            </a:xfrm>
            <a:prstGeom prst="rect">
              <a:avLst/>
            </a:prstGeom>
          </p:spPr>
        </p:pic>
        <p:sp>
          <p:nvSpPr>
            <p:cNvPr id="67" name="TextBox 66">
              <a:extLst>
                <a:ext uri="{FF2B5EF4-FFF2-40B4-BE49-F238E27FC236}">
                  <a16:creationId xmlns:a16="http://schemas.microsoft.com/office/drawing/2014/main" id="{5564DF50-D9F9-BBB0-747D-767463F7979C}"/>
                </a:ext>
              </a:extLst>
            </p:cNvPr>
            <p:cNvSpPr txBox="1"/>
            <p:nvPr/>
          </p:nvSpPr>
          <p:spPr>
            <a:xfrm>
              <a:off x="4502869" y="3391490"/>
              <a:ext cx="782320" cy="276999"/>
            </a:xfrm>
            <a:prstGeom prst="rect">
              <a:avLst/>
            </a:prstGeom>
            <a:noFill/>
          </p:spPr>
          <p:txBody>
            <a:bodyPr wrap="square" rtlCol="0">
              <a:spAutoFit/>
            </a:bodyPr>
            <a:lstStyle/>
            <a:p>
              <a:pPr algn="l"/>
              <a:r>
                <a:rPr lang="en-US" sz="1198" dirty="0"/>
                <a:t>LLM</a:t>
              </a:r>
            </a:p>
          </p:txBody>
        </p:sp>
      </p:grpSp>
      <p:cxnSp>
        <p:nvCxnSpPr>
          <p:cNvPr id="68" name="Straight Arrow Connector 67">
            <a:extLst>
              <a:ext uri="{FF2B5EF4-FFF2-40B4-BE49-F238E27FC236}">
                <a16:creationId xmlns:a16="http://schemas.microsoft.com/office/drawing/2014/main" id="{F0418EF3-A06E-780B-B140-2BB2355207E6}"/>
              </a:ext>
            </a:extLst>
          </p:cNvPr>
          <p:cNvCxnSpPr>
            <a:cxnSpLocks/>
          </p:cNvCxnSpPr>
          <p:nvPr/>
        </p:nvCxnSpPr>
        <p:spPr>
          <a:xfrm flipV="1">
            <a:off x="5121761" y="3789753"/>
            <a:ext cx="0" cy="2679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8FED706D-12DA-8701-A4FC-5C88882919C9}"/>
              </a:ext>
            </a:extLst>
          </p:cNvPr>
          <p:cNvGrpSpPr/>
          <p:nvPr/>
        </p:nvGrpSpPr>
        <p:grpSpPr>
          <a:xfrm>
            <a:off x="8563656" y="2792670"/>
            <a:ext cx="918887" cy="988331"/>
            <a:chOff x="4365106" y="2678871"/>
            <a:chExt cx="920083" cy="989618"/>
          </a:xfrm>
        </p:grpSpPr>
        <p:pic>
          <p:nvPicPr>
            <p:cNvPr id="70" name="Graphic 69" descr="Cauldron with solid fill">
              <a:extLst>
                <a:ext uri="{FF2B5EF4-FFF2-40B4-BE49-F238E27FC236}">
                  <a16:creationId xmlns:a16="http://schemas.microsoft.com/office/drawing/2014/main" id="{C2C8D5A6-D1A7-1437-4EC6-30C5E6DDF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5106" y="2678871"/>
              <a:ext cx="742913" cy="742913"/>
            </a:xfrm>
            <a:prstGeom prst="rect">
              <a:avLst/>
            </a:prstGeom>
          </p:spPr>
        </p:pic>
        <p:sp>
          <p:nvSpPr>
            <p:cNvPr id="71" name="TextBox 70">
              <a:extLst>
                <a:ext uri="{FF2B5EF4-FFF2-40B4-BE49-F238E27FC236}">
                  <a16:creationId xmlns:a16="http://schemas.microsoft.com/office/drawing/2014/main" id="{3EDD4B5A-08FB-C09D-600B-742B3D205DFA}"/>
                </a:ext>
              </a:extLst>
            </p:cNvPr>
            <p:cNvSpPr txBox="1"/>
            <p:nvPr/>
          </p:nvSpPr>
          <p:spPr>
            <a:xfrm>
              <a:off x="4502869" y="3391490"/>
              <a:ext cx="782320" cy="276999"/>
            </a:xfrm>
            <a:prstGeom prst="rect">
              <a:avLst/>
            </a:prstGeom>
            <a:noFill/>
          </p:spPr>
          <p:txBody>
            <a:bodyPr wrap="square" rtlCol="0">
              <a:spAutoFit/>
            </a:bodyPr>
            <a:lstStyle/>
            <a:p>
              <a:pPr algn="l"/>
              <a:r>
                <a:rPr lang="en-US" sz="1198" dirty="0"/>
                <a:t>LLM</a:t>
              </a:r>
            </a:p>
          </p:txBody>
        </p:sp>
      </p:grpSp>
      <p:cxnSp>
        <p:nvCxnSpPr>
          <p:cNvPr id="72" name="Straight Arrow Connector 71">
            <a:extLst>
              <a:ext uri="{FF2B5EF4-FFF2-40B4-BE49-F238E27FC236}">
                <a16:creationId xmlns:a16="http://schemas.microsoft.com/office/drawing/2014/main" id="{96B59912-CBA9-6962-5E52-4B5037ED4B7C}"/>
              </a:ext>
            </a:extLst>
          </p:cNvPr>
          <p:cNvCxnSpPr>
            <a:cxnSpLocks/>
          </p:cNvCxnSpPr>
          <p:nvPr/>
        </p:nvCxnSpPr>
        <p:spPr>
          <a:xfrm flipV="1">
            <a:off x="8921816" y="3810814"/>
            <a:ext cx="0" cy="2679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91FB0D23-7990-F052-DDA0-1A87DCF7CA7A}"/>
              </a:ext>
            </a:extLst>
          </p:cNvPr>
          <p:cNvSpPr/>
          <p:nvPr/>
        </p:nvSpPr>
        <p:spPr>
          <a:xfrm>
            <a:off x="1726636" y="2180947"/>
            <a:ext cx="704138" cy="460738"/>
          </a:xfrm>
          <a:prstGeom prst="roundRect">
            <a:avLst/>
          </a:prstGeom>
          <a:solidFill>
            <a:schemeClr val="accent3">
              <a:lumMod val="60000"/>
              <a:lumOff val="40000"/>
              <a:alpha val="40051"/>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74" name="Rounded Rectangle 73">
            <a:extLst>
              <a:ext uri="{FF2B5EF4-FFF2-40B4-BE49-F238E27FC236}">
                <a16:creationId xmlns:a16="http://schemas.microsoft.com/office/drawing/2014/main" id="{E4D41112-EC49-A833-0659-2F1C702E5B54}"/>
              </a:ext>
            </a:extLst>
          </p:cNvPr>
          <p:cNvSpPr/>
          <p:nvPr/>
        </p:nvSpPr>
        <p:spPr>
          <a:xfrm>
            <a:off x="2475954" y="2168120"/>
            <a:ext cx="835251" cy="473565"/>
          </a:xfrm>
          <a:prstGeom prst="roundRect">
            <a:avLst/>
          </a:prstGeom>
          <a:solidFill>
            <a:schemeClr val="accent3">
              <a:lumMod val="60000"/>
              <a:lumOff val="4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75" name="Rounded Rectangle 74">
            <a:extLst>
              <a:ext uri="{FF2B5EF4-FFF2-40B4-BE49-F238E27FC236}">
                <a16:creationId xmlns:a16="http://schemas.microsoft.com/office/drawing/2014/main" id="{C39EFBB9-2524-83FF-D586-B8A656E99788}"/>
              </a:ext>
            </a:extLst>
          </p:cNvPr>
          <p:cNvSpPr/>
          <p:nvPr/>
        </p:nvSpPr>
        <p:spPr>
          <a:xfrm>
            <a:off x="4955650" y="2166734"/>
            <a:ext cx="781304" cy="452060"/>
          </a:xfrm>
          <a:prstGeom prst="roundRect">
            <a:avLst/>
          </a:prstGeom>
          <a:solidFill>
            <a:schemeClr val="accent3">
              <a:lumMod val="60000"/>
              <a:lumOff val="40000"/>
              <a:alpha val="40051"/>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76" name="Rounded Rectangle 75">
            <a:extLst>
              <a:ext uri="{FF2B5EF4-FFF2-40B4-BE49-F238E27FC236}">
                <a16:creationId xmlns:a16="http://schemas.microsoft.com/office/drawing/2014/main" id="{A178CA5E-E89D-FEAB-EAB7-8ACFD62A15E5}"/>
              </a:ext>
            </a:extLst>
          </p:cNvPr>
          <p:cNvSpPr/>
          <p:nvPr/>
        </p:nvSpPr>
        <p:spPr>
          <a:xfrm>
            <a:off x="5791693" y="2165696"/>
            <a:ext cx="852381" cy="438420"/>
          </a:xfrm>
          <a:prstGeom prst="roundRect">
            <a:avLst/>
          </a:prstGeom>
          <a:solidFill>
            <a:schemeClr val="accent3">
              <a:lumMod val="60000"/>
              <a:lumOff val="4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78" name="Rounded Rectangle 77">
            <a:extLst>
              <a:ext uri="{FF2B5EF4-FFF2-40B4-BE49-F238E27FC236}">
                <a16:creationId xmlns:a16="http://schemas.microsoft.com/office/drawing/2014/main" id="{DF3F423F-B54A-42E7-0D5A-FA922A128F9B}"/>
              </a:ext>
            </a:extLst>
          </p:cNvPr>
          <p:cNvSpPr/>
          <p:nvPr/>
        </p:nvSpPr>
        <p:spPr>
          <a:xfrm>
            <a:off x="8593612" y="2165697"/>
            <a:ext cx="1007053" cy="426821"/>
          </a:xfrm>
          <a:prstGeom prst="roundRect">
            <a:avLst/>
          </a:prstGeom>
          <a:solidFill>
            <a:schemeClr val="accent3">
              <a:lumMod val="60000"/>
              <a:lumOff val="40000"/>
              <a:alpha val="40051"/>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79" name="Rounded Rectangle 78">
            <a:extLst>
              <a:ext uri="{FF2B5EF4-FFF2-40B4-BE49-F238E27FC236}">
                <a16:creationId xmlns:a16="http://schemas.microsoft.com/office/drawing/2014/main" id="{DCBC2330-6E68-D329-E3C7-7B4902C891A0}"/>
              </a:ext>
            </a:extLst>
          </p:cNvPr>
          <p:cNvSpPr/>
          <p:nvPr/>
        </p:nvSpPr>
        <p:spPr>
          <a:xfrm>
            <a:off x="9751103" y="2162451"/>
            <a:ext cx="852381" cy="438420"/>
          </a:xfrm>
          <a:prstGeom prst="roundRect">
            <a:avLst/>
          </a:prstGeom>
          <a:solidFill>
            <a:schemeClr val="accent3">
              <a:lumMod val="60000"/>
              <a:lumOff val="4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80" name="Rounded Rectangle 79">
            <a:extLst>
              <a:ext uri="{FF2B5EF4-FFF2-40B4-BE49-F238E27FC236}">
                <a16:creationId xmlns:a16="http://schemas.microsoft.com/office/drawing/2014/main" id="{DB7A6778-978A-BE79-C524-92DB3003CCA8}"/>
              </a:ext>
            </a:extLst>
          </p:cNvPr>
          <p:cNvSpPr/>
          <p:nvPr/>
        </p:nvSpPr>
        <p:spPr>
          <a:xfrm>
            <a:off x="7563653" y="2154098"/>
            <a:ext cx="852381" cy="438420"/>
          </a:xfrm>
          <a:prstGeom prst="roundRect">
            <a:avLst/>
          </a:prstGeom>
          <a:solidFill>
            <a:schemeClr val="accent3">
              <a:lumMod val="60000"/>
              <a:lumOff val="4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83" name="Rectangle 82">
            <a:extLst>
              <a:ext uri="{FF2B5EF4-FFF2-40B4-BE49-F238E27FC236}">
                <a16:creationId xmlns:a16="http://schemas.microsoft.com/office/drawing/2014/main" id="{7A1B5E5A-EF19-5721-297E-B683CB5979BE}"/>
              </a:ext>
            </a:extLst>
          </p:cNvPr>
          <p:cNvSpPr/>
          <p:nvPr/>
        </p:nvSpPr>
        <p:spPr>
          <a:xfrm>
            <a:off x="3514800" y="2112454"/>
            <a:ext cx="3595407" cy="2869004"/>
          </a:xfrm>
          <a:prstGeom prst="rect">
            <a:avLst/>
          </a:prstGeom>
          <a:noFill/>
          <a:ln>
            <a:solidFill>
              <a:schemeClr val="accent6"/>
            </a:solidFill>
            <a:prstDash val="dash"/>
            <a:extLst>
              <a:ext uri="{C807C97D-BFC1-408E-A445-0C87EB9F89A2}">
                <ask:lineSketchStyleProps xmlns:ask="http://schemas.microsoft.com/office/drawing/2018/sketchyshapes" sd="1219033472">
                  <a:custGeom>
                    <a:avLst/>
                    <a:gdLst>
                      <a:gd name="connsiteX0" fmla="*/ 0 w 2842777"/>
                      <a:gd name="connsiteY0" fmla="*/ 0 h 2636520"/>
                      <a:gd name="connsiteX1" fmla="*/ 540128 w 2842777"/>
                      <a:gd name="connsiteY1" fmla="*/ 0 h 2636520"/>
                      <a:gd name="connsiteX2" fmla="*/ 1023400 w 2842777"/>
                      <a:gd name="connsiteY2" fmla="*/ 0 h 2636520"/>
                      <a:gd name="connsiteX3" fmla="*/ 1648811 w 2842777"/>
                      <a:gd name="connsiteY3" fmla="*/ 0 h 2636520"/>
                      <a:gd name="connsiteX4" fmla="*/ 2188938 w 2842777"/>
                      <a:gd name="connsiteY4" fmla="*/ 0 h 2636520"/>
                      <a:gd name="connsiteX5" fmla="*/ 2842777 w 2842777"/>
                      <a:gd name="connsiteY5" fmla="*/ 0 h 2636520"/>
                      <a:gd name="connsiteX6" fmla="*/ 2842777 w 2842777"/>
                      <a:gd name="connsiteY6" fmla="*/ 711860 h 2636520"/>
                      <a:gd name="connsiteX7" fmla="*/ 2842777 w 2842777"/>
                      <a:gd name="connsiteY7" fmla="*/ 1370990 h 2636520"/>
                      <a:gd name="connsiteX8" fmla="*/ 2842777 w 2842777"/>
                      <a:gd name="connsiteY8" fmla="*/ 2030120 h 2636520"/>
                      <a:gd name="connsiteX9" fmla="*/ 2842777 w 2842777"/>
                      <a:gd name="connsiteY9" fmla="*/ 2636520 h 2636520"/>
                      <a:gd name="connsiteX10" fmla="*/ 2331077 w 2842777"/>
                      <a:gd name="connsiteY10" fmla="*/ 2636520 h 2636520"/>
                      <a:gd name="connsiteX11" fmla="*/ 1762522 w 2842777"/>
                      <a:gd name="connsiteY11" fmla="*/ 2636520 h 2636520"/>
                      <a:gd name="connsiteX12" fmla="*/ 1222394 w 2842777"/>
                      <a:gd name="connsiteY12" fmla="*/ 2636520 h 2636520"/>
                      <a:gd name="connsiteX13" fmla="*/ 596983 w 2842777"/>
                      <a:gd name="connsiteY13" fmla="*/ 2636520 h 2636520"/>
                      <a:gd name="connsiteX14" fmla="*/ 0 w 2842777"/>
                      <a:gd name="connsiteY14" fmla="*/ 2636520 h 2636520"/>
                      <a:gd name="connsiteX15" fmla="*/ 0 w 2842777"/>
                      <a:gd name="connsiteY15" fmla="*/ 2030120 h 2636520"/>
                      <a:gd name="connsiteX16" fmla="*/ 0 w 2842777"/>
                      <a:gd name="connsiteY16" fmla="*/ 1370990 h 2636520"/>
                      <a:gd name="connsiteX17" fmla="*/ 0 w 2842777"/>
                      <a:gd name="connsiteY17" fmla="*/ 738226 h 2636520"/>
                      <a:gd name="connsiteX18" fmla="*/ 0 w 2842777"/>
                      <a:gd name="connsiteY18" fmla="*/ 0 h 263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2777" h="2636520" extrusionOk="0">
                        <a:moveTo>
                          <a:pt x="0" y="0"/>
                        </a:moveTo>
                        <a:cubicBezTo>
                          <a:pt x="153291" y="25729"/>
                          <a:pt x="328588" y="18513"/>
                          <a:pt x="540128" y="0"/>
                        </a:cubicBezTo>
                        <a:cubicBezTo>
                          <a:pt x="751668" y="-18513"/>
                          <a:pt x="864447" y="-18632"/>
                          <a:pt x="1023400" y="0"/>
                        </a:cubicBezTo>
                        <a:cubicBezTo>
                          <a:pt x="1182353" y="18632"/>
                          <a:pt x="1412466" y="10619"/>
                          <a:pt x="1648811" y="0"/>
                        </a:cubicBezTo>
                        <a:cubicBezTo>
                          <a:pt x="1885156" y="-10619"/>
                          <a:pt x="1935450" y="22305"/>
                          <a:pt x="2188938" y="0"/>
                        </a:cubicBezTo>
                        <a:cubicBezTo>
                          <a:pt x="2442426" y="-22305"/>
                          <a:pt x="2526269" y="-21318"/>
                          <a:pt x="2842777" y="0"/>
                        </a:cubicBezTo>
                        <a:cubicBezTo>
                          <a:pt x="2847429" y="177283"/>
                          <a:pt x="2863459" y="412460"/>
                          <a:pt x="2842777" y="711860"/>
                        </a:cubicBezTo>
                        <a:cubicBezTo>
                          <a:pt x="2822095" y="1011260"/>
                          <a:pt x="2825078" y="1221724"/>
                          <a:pt x="2842777" y="1370990"/>
                        </a:cubicBezTo>
                        <a:cubicBezTo>
                          <a:pt x="2860477" y="1520256"/>
                          <a:pt x="2821843" y="1889690"/>
                          <a:pt x="2842777" y="2030120"/>
                        </a:cubicBezTo>
                        <a:cubicBezTo>
                          <a:pt x="2863712" y="2170550"/>
                          <a:pt x="2819837" y="2418489"/>
                          <a:pt x="2842777" y="2636520"/>
                        </a:cubicBezTo>
                        <a:cubicBezTo>
                          <a:pt x="2677575" y="2618942"/>
                          <a:pt x="2501610" y="2654197"/>
                          <a:pt x="2331077" y="2636520"/>
                        </a:cubicBezTo>
                        <a:cubicBezTo>
                          <a:pt x="2160544" y="2618843"/>
                          <a:pt x="1920866" y="2647433"/>
                          <a:pt x="1762522" y="2636520"/>
                        </a:cubicBezTo>
                        <a:cubicBezTo>
                          <a:pt x="1604179" y="2625607"/>
                          <a:pt x="1392055" y="2648806"/>
                          <a:pt x="1222394" y="2636520"/>
                        </a:cubicBezTo>
                        <a:cubicBezTo>
                          <a:pt x="1052733" y="2624234"/>
                          <a:pt x="909434" y="2645737"/>
                          <a:pt x="596983" y="2636520"/>
                        </a:cubicBezTo>
                        <a:cubicBezTo>
                          <a:pt x="284532" y="2627303"/>
                          <a:pt x="290301" y="2612439"/>
                          <a:pt x="0" y="2636520"/>
                        </a:cubicBezTo>
                        <a:cubicBezTo>
                          <a:pt x="-6269" y="2378478"/>
                          <a:pt x="-12880" y="2250934"/>
                          <a:pt x="0" y="2030120"/>
                        </a:cubicBezTo>
                        <a:cubicBezTo>
                          <a:pt x="12880" y="1809306"/>
                          <a:pt x="540" y="1520346"/>
                          <a:pt x="0" y="1370990"/>
                        </a:cubicBezTo>
                        <a:cubicBezTo>
                          <a:pt x="-540" y="1221634"/>
                          <a:pt x="-4752" y="871366"/>
                          <a:pt x="0" y="738226"/>
                        </a:cubicBezTo>
                        <a:cubicBezTo>
                          <a:pt x="4752" y="605086"/>
                          <a:pt x="16251" y="213395"/>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84" name="Rectangle 83">
            <a:extLst>
              <a:ext uri="{FF2B5EF4-FFF2-40B4-BE49-F238E27FC236}">
                <a16:creationId xmlns:a16="http://schemas.microsoft.com/office/drawing/2014/main" id="{B9D72128-31B5-175F-4220-3F312FE4B603}"/>
              </a:ext>
            </a:extLst>
          </p:cNvPr>
          <p:cNvSpPr/>
          <p:nvPr/>
        </p:nvSpPr>
        <p:spPr>
          <a:xfrm>
            <a:off x="7428370" y="2115715"/>
            <a:ext cx="3433768" cy="2869004"/>
          </a:xfrm>
          <a:prstGeom prst="rect">
            <a:avLst/>
          </a:prstGeom>
          <a:noFill/>
          <a:ln>
            <a:solidFill>
              <a:schemeClr val="accent6"/>
            </a:solidFill>
            <a:prstDash val="dash"/>
            <a:extLst>
              <a:ext uri="{C807C97D-BFC1-408E-A445-0C87EB9F89A2}">
                <ask:lineSketchStyleProps xmlns:ask="http://schemas.microsoft.com/office/drawing/2018/sketchyshapes" sd="1219033472">
                  <a:custGeom>
                    <a:avLst/>
                    <a:gdLst>
                      <a:gd name="connsiteX0" fmla="*/ 0 w 2842777"/>
                      <a:gd name="connsiteY0" fmla="*/ 0 h 2636520"/>
                      <a:gd name="connsiteX1" fmla="*/ 540128 w 2842777"/>
                      <a:gd name="connsiteY1" fmla="*/ 0 h 2636520"/>
                      <a:gd name="connsiteX2" fmla="*/ 1023400 w 2842777"/>
                      <a:gd name="connsiteY2" fmla="*/ 0 h 2636520"/>
                      <a:gd name="connsiteX3" fmla="*/ 1648811 w 2842777"/>
                      <a:gd name="connsiteY3" fmla="*/ 0 h 2636520"/>
                      <a:gd name="connsiteX4" fmla="*/ 2188938 w 2842777"/>
                      <a:gd name="connsiteY4" fmla="*/ 0 h 2636520"/>
                      <a:gd name="connsiteX5" fmla="*/ 2842777 w 2842777"/>
                      <a:gd name="connsiteY5" fmla="*/ 0 h 2636520"/>
                      <a:gd name="connsiteX6" fmla="*/ 2842777 w 2842777"/>
                      <a:gd name="connsiteY6" fmla="*/ 711860 h 2636520"/>
                      <a:gd name="connsiteX7" fmla="*/ 2842777 w 2842777"/>
                      <a:gd name="connsiteY7" fmla="*/ 1370990 h 2636520"/>
                      <a:gd name="connsiteX8" fmla="*/ 2842777 w 2842777"/>
                      <a:gd name="connsiteY8" fmla="*/ 2030120 h 2636520"/>
                      <a:gd name="connsiteX9" fmla="*/ 2842777 w 2842777"/>
                      <a:gd name="connsiteY9" fmla="*/ 2636520 h 2636520"/>
                      <a:gd name="connsiteX10" fmla="*/ 2331077 w 2842777"/>
                      <a:gd name="connsiteY10" fmla="*/ 2636520 h 2636520"/>
                      <a:gd name="connsiteX11" fmla="*/ 1762522 w 2842777"/>
                      <a:gd name="connsiteY11" fmla="*/ 2636520 h 2636520"/>
                      <a:gd name="connsiteX12" fmla="*/ 1222394 w 2842777"/>
                      <a:gd name="connsiteY12" fmla="*/ 2636520 h 2636520"/>
                      <a:gd name="connsiteX13" fmla="*/ 596983 w 2842777"/>
                      <a:gd name="connsiteY13" fmla="*/ 2636520 h 2636520"/>
                      <a:gd name="connsiteX14" fmla="*/ 0 w 2842777"/>
                      <a:gd name="connsiteY14" fmla="*/ 2636520 h 2636520"/>
                      <a:gd name="connsiteX15" fmla="*/ 0 w 2842777"/>
                      <a:gd name="connsiteY15" fmla="*/ 2030120 h 2636520"/>
                      <a:gd name="connsiteX16" fmla="*/ 0 w 2842777"/>
                      <a:gd name="connsiteY16" fmla="*/ 1370990 h 2636520"/>
                      <a:gd name="connsiteX17" fmla="*/ 0 w 2842777"/>
                      <a:gd name="connsiteY17" fmla="*/ 738226 h 2636520"/>
                      <a:gd name="connsiteX18" fmla="*/ 0 w 2842777"/>
                      <a:gd name="connsiteY18" fmla="*/ 0 h 263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2777" h="2636520" extrusionOk="0">
                        <a:moveTo>
                          <a:pt x="0" y="0"/>
                        </a:moveTo>
                        <a:cubicBezTo>
                          <a:pt x="153291" y="25729"/>
                          <a:pt x="328588" y="18513"/>
                          <a:pt x="540128" y="0"/>
                        </a:cubicBezTo>
                        <a:cubicBezTo>
                          <a:pt x="751668" y="-18513"/>
                          <a:pt x="864447" y="-18632"/>
                          <a:pt x="1023400" y="0"/>
                        </a:cubicBezTo>
                        <a:cubicBezTo>
                          <a:pt x="1182353" y="18632"/>
                          <a:pt x="1412466" y="10619"/>
                          <a:pt x="1648811" y="0"/>
                        </a:cubicBezTo>
                        <a:cubicBezTo>
                          <a:pt x="1885156" y="-10619"/>
                          <a:pt x="1935450" y="22305"/>
                          <a:pt x="2188938" y="0"/>
                        </a:cubicBezTo>
                        <a:cubicBezTo>
                          <a:pt x="2442426" y="-22305"/>
                          <a:pt x="2526269" y="-21318"/>
                          <a:pt x="2842777" y="0"/>
                        </a:cubicBezTo>
                        <a:cubicBezTo>
                          <a:pt x="2847429" y="177283"/>
                          <a:pt x="2863459" y="412460"/>
                          <a:pt x="2842777" y="711860"/>
                        </a:cubicBezTo>
                        <a:cubicBezTo>
                          <a:pt x="2822095" y="1011260"/>
                          <a:pt x="2825078" y="1221724"/>
                          <a:pt x="2842777" y="1370990"/>
                        </a:cubicBezTo>
                        <a:cubicBezTo>
                          <a:pt x="2860477" y="1520256"/>
                          <a:pt x="2821843" y="1889690"/>
                          <a:pt x="2842777" y="2030120"/>
                        </a:cubicBezTo>
                        <a:cubicBezTo>
                          <a:pt x="2863712" y="2170550"/>
                          <a:pt x="2819837" y="2418489"/>
                          <a:pt x="2842777" y="2636520"/>
                        </a:cubicBezTo>
                        <a:cubicBezTo>
                          <a:pt x="2677575" y="2618942"/>
                          <a:pt x="2501610" y="2654197"/>
                          <a:pt x="2331077" y="2636520"/>
                        </a:cubicBezTo>
                        <a:cubicBezTo>
                          <a:pt x="2160544" y="2618843"/>
                          <a:pt x="1920866" y="2647433"/>
                          <a:pt x="1762522" y="2636520"/>
                        </a:cubicBezTo>
                        <a:cubicBezTo>
                          <a:pt x="1604179" y="2625607"/>
                          <a:pt x="1392055" y="2648806"/>
                          <a:pt x="1222394" y="2636520"/>
                        </a:cubicBezTo>
                        <a:cubicBezTo>
                          <a:pt x="1052733" y="2624234"/>
                          <a:pt x="909434" y="2645737"/>
                          <a:pt x="596983" y="2636520"/>
                        </a:cubicBezTo>
                        <a:cubicBezTo>
                          <a:pt x="284532" y="2627303"/>
                          <a:pt x="290301" y="2612439"/>
                          <a:pt x="0" y="2636520"/>
                        </a:cubicBezTo>
                        <a:cubicBezTo>
                          <a:pt x="-6269" y="2378478"/>
                          <a:pt x="-12880" y="2250934"/>
                          <a:pt x="0" y="2030120"/>
                        </a:cubicBezTo>
                        <a:cubicBezTo>
                          <a:pt x="12880" y="1809306"/>
                          <a:pt x="540" y="1520346"/>
                          <a:pt x="0" y="1370990"/>
                        </a:cubicBezTo>
                        <a:cubicBezTo>
                          <a:pt x="-540" y="1221634"/>
                          <a:pt x="-4752" y="871366"/>
                          <a:pt x="0" y="738226"/>
                        </a:cubicBezTo>
                        <a:cubicBezTo>
                          <a:pt x="4752" y="605086"/>
                          <a:pt x="16251" y="213395"/>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93" name="TextBox 92">
            <a:extLst>
              <a:ext uri="{FF2B5EF4-FFF2-40B4-BE49-F238E27FC236}">
                <a16:creationId xmlns:a16="http://schemas.microsoft.com/office/drawing/2014/main" id="{333B7F26-0FDF-843B-2B8B-347844A5855F}"/>
              </a:ext>
            </a:extLst>
          </p:cNvPr>
          <p:cNvSpPr txBox="1"/>
          <p:nvPr/>
        </p:nvSpPr>
        <p:spPr>
          <a:xfrm>
            <a:off x="445045" y="1855663"/>
            <a:ext cx="852326" cy="276639"/>
          </a:xfrm>
          <a:prstGeom prst="rect">
            <a:avLst/>
          </a:prstGeom>
          <a:noFill/>
        </p:spPr>
        <p:txBody>
          <a:bodyPr wrap="square" rtlCol="0">
            <a:spAutoFit/>
          </a:bodyPr>
          <a:lstStyle/>
          <a:p>
            <a:pPr algn="l"/>
            <a:r>
              <a:rPr lang="en-US" sz="1198" dirty="0"/>
              <a:t>Schritt 1</a:t>
            </a:r>
          </a:p>
        </p:txBody>
      </p:sp>
      <p:sp>
        <p:nvSpPr>
          <p:cNvPr id="94" name="TextBox 93">
            <a:extLst>
              <a:ext uri="{FF2B5EF4-FFF2-40B4-BE49-F238E27FC236}">
                <a16:creationId xmlns:a16="http://schemas.microsoft.com/office/drawing/2014/main" id="{298AAC7F-E4D8-5230-0A45-DAB934DDA410}"/>
              </a:ext>
            </a:extLst>
          </p:cNvPr>
          <p:cNvSpPr txBox="1"/>
          <p:nvPr/>
        </p:nvSpPr>
        <p:spPr>
          <a:xfrm>
            <a:off x="7371305" y="1813723"/>
            <a:ext cx="852326" cy="276639"/>
          </a:xfrm>
          <a:prstGeom prst="rect">
            <a:avLst/>
          </a:prstGeom>
          <a:noFill/>
        </p:spPr>
        <p:txBody>
          <a:bodyPr wrap="square" rtlCol="0">
            <a:spAutoFit/>
          </a:bodyPr>
          <a:lstStyle/>
          <a:p>
            <a:pPr algn="l"/>
            <a:r>
              <a:rPr lang="en-US" sz="1198" dirty="0"/>
              <a:t>Schritt 3</a:t>
            </a:r>
          </a:p>
        </p:txBody>
      </p:sp>
      <p:sp>
        <p:nvSpPr>
          <p:cNvPr id="95" name="TextBox 94">
            <a:extLst>
              <a:ext uri="{FF2B5EF4-FFF2-40B4-BE49-F238E27FC236}">
                <a16:creationId xmlns:a16="http://schemas.microsoft.com/office/drawing/2014/main" id="{C1322901-7B5F-EF35-EDAB-92A63F1F9089}"/>
              </a:ext>
            </a:extLst>
          </p:cNvPr>
          <p:cNvSpPr txBox="1"/>
          <p:nvPr/>
        </p:nvSpPr>
        <p:spPr>
          <a:xfrm>
            <a:off x="3436008" y="1835816"/>
            <a:ext cx="852326" cy="276639"/>
          </a:xfrm>
          <a:prstGeom prst="rect">
            <a:avLst/>
          </a:prstGeom>
          <a:noFill/>
        </p:spPr>
        <p:txBody>
          <a:bodyPr wrap="square" rtlCol="0">
            <a:spAutoFit/>
          </a:bodyPr>
          <a:lstStyle/>
          <a:p>
            <a:pPr algn="l"/>
            <a:r>
              <a:rPr lang="en-US" sz="1198" dirty="0"/>
              <a:t>Schritt 2</a:t>
            </a:r>
          </a:p>
        </p:txBody>
      </p:sp>
      <p:sp>
        <p:nvSpPr>
          <p:cNvPr id="96" name="TextBox 95">
            <a:extLst>
              <a:ext uri="{FF2B5EF4-FFF2-40B4-BE49-F238E27FC236}">
                <a16:creationId xmlns:a16="http://schemas.microsoft.com/office/drawing/2014/main" id="{D4A0C225-63DC-07C9-530E-0802AAC3FFC7}"/>
              </a:ext>
            </a:extLst>
          </p:cNvPr>
          <p:cNvSpPr txBox="1"/>
          <p:nvPr/>
        </p:nvSpPr>
        <p:spPr>
          <a:xfrm>
            <a:off x="11413803" y="4052038"/>
            <a:ext cx="852326" cy="829916"/>
          </a:xfrm>
          <a:prstGeom prst="rect">
            <a:avLst/>
          </a:prstGeom>
          <a:noFill/>
        </p:spPr>
        <p:txBody>
          <a:bodyPr wrap="square" rtlCol="0">
            <a:spAutoFit/>
          </a:bodyPr>
          <a:lstStyle/>
          <a:p>
            <a:pPr algn="l"/>
            <a:r>
              <a:rPr lang="en-US" sz="3595" dirty="0"/>
              <a:t>…</a:t>
            </a:r>
          </a:p>
          <a:p>
            <a:pPr algn="l"/>
            <a:endParaRPr lang="en-US" sz="1198" dirty="0"/>
          </a:p>
        </p:txBody>
      </p:sp>
    </p:spTree>
    <p:extLst>
      <p:ext uri="{BB962C8B-B14F-4D97-AF65-F5344CB8AC3E}">
        <p14:creationId xmlns:p14="http://schemas.microsoft.com/office/powerpoint/2010/main" val="3364408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A8224-4300-8588-9949-95367D1287C3}"/>
              </a:ext>
            </a:extLst>
          </p:cNvPr>
          <p:cNvSpPr>
            <a:spLocks noGrp="1"/>
          </p:cNvSpPr>
          <p:nvPr>
            <p:ph type="sldNum" sz="quarter" idx="10"/>
          </p:nvPr>
        </p:nvSpPr>
        <p:spPr/>
        <p:txBody>
          <a:bodyPr/>
          <a:lstStyle/>
          <a:p>
            <a:pPr>
              <a:defRPr/>
            </a:pPr>
            <a:fld id="{9F0A35F2-7595-4779-9180-596D2E72BBB9}" type="slidenum">
              <a:rPr lang="de-CH" smtClean="0"/>
              <a:pPr>
                <a:defRPr/>
              </a:pPr>
              <a:t>7</a:t>
            </a:fld>
            <a:endParaRPr lang="de-CH"/>
          </a:p>
        </p:txBody>
      </p:sp>
      <p:sp>
        <p:nvSpPr>
          <p:cNvPr id="9" name="Content Placeholder 8">
            <a:extLst>
              <a:ext uri="{FF2B5EF4-FFF2-40B4-BE49-F238E27FC236}">
                <a16:creationId xmlns:a16="http://schemas.microsoft.com/office/drawing/2014/main" id="{4C1EDC64-0F94-0E44-13C1-6E1CDE1E9773}"/>
              </a:ext>
            </a:extLst>
          </p:cNvPr>
          <p:cNvSpPr>
            <a:spLocks noGrp="1"/>
          </p:cNvSpPr>
          <p:nvPr>
            <p:ph sz="quarter" idx="11"/>
          </p:nvPr>
        </p:nvSpPr>
        <p:spPr>
          <a:xfrm>
            <a:off x="450264" y="2108006"/>
            <a:ext cx="11291473" cy="4054285"/>
          </a:xfrm>
        </p:spPr>
        <p:txBody>
          <a:bodyPr/>
          <a:lstStyle/>
          <a:p>
            <a:r>
              <a:rPr lang="de-CH" dirty="0"/>
              <a:t>Ein LLM hat gelernt, alle möglichen Dokumente zu simulieren.</a:t>
            </a:r>
          </a:p>
          <a:p>
            <a:endParaRPr lang="de-CH" dirty="0"/>
          </a:p>
          <a:p>
            <a:r>
              <a:rPr lang="de-CH" dirty="0"/>
              <a:t>Erzeugter Text (Output) ist abhängig von:</a:t>
            </a:r>
          </a:p>
          <a:p>
            <a:endParaRPr lang="de-CH" dirty="0"/>
          </a:p>
          <a:p>
            <a:pPr marL="722959" lvl="1" indent="-456606">
              <a:buFont typeface="+mj-lt"/>
              <a:buAutoNum type="arabicParenR"/>
            </a:pPr>
            <a:r>
              <a:rPr lang="de-CH" dirty="0"/>
              <a:t>Generativem Model, welches gelernt wurde</a:t>
            </a:r>
          </a:p>
          <a:p>
            <a:pPr marL="722959" lvl="1" indent="-456606">
              <a:buFont typeface="+mj-lt"/>
              <a:buAutoNum type="arabicParenR"/>
            </a:pPr>
            <a:r>
              <a:rPr lang="de-CH" dirty="0"/>
              <a:t>Eingabetext (Prompt)</a:t>
            </a:r>
          </a:p>
          <a:p>
            <a:pPr marL="722959" lvl="1" indent="-456606">
              <a:buFont typeface="+mj-lt"/>
              <a:buAutoNum type="arabicParenR"/>
            </a:pPr>
            <a:r>
              <a:rPr lang="de-CH" dirty="0"/>
              <a:t>Dem bisher generierten Text</a:t>
            </a:r>
          </a:p>
          <a:p>
            <a:pPr marL="722959" lvl="1" indent="-456606">
              <a:buFont typeface="+mj-lt"/>
              <a:buAutoNum type="arabicParenR"/>
            </a:pPr>
            <a:endParaRPr lang="de-CH" dirty="0"/>
          </a:p>
          <a:p>
            <a:pPr marL="0" indent="0">
              <a:buNone/>
            </a:pPr>
            <a:endParaRPr lang="de-CH" dirty="0"/>
          </a:p>
        </p:txBody>
      </p:sp>
      <p:sp>
        <p:nvSpPr>
          <p:cNvPr id="4" name="Title 3">
            <a:extLst>
              <a:ext uri="{FF2B5EF4-FFF2-40B4-BE49-F238E27FC236}">
                <a16:creationId xmlns:a16="http://schemas.microsoft.com/office/drawing/2014/main" id="{B35ECFFB-41DE-7EB2-7431-31204CB3BA99}"/>
              </a:ext>
            </a:extLst>
          </p:cNvPr>
          <p:cNvSpPr>
            <a:spLocks noGrp="1"/>
          </p:cNvSpPr>
          <p:nvPr>
            <p:ph type="title"/>
          </p:nvPr>
        </p:nvSpPr>
        <p:spPr/>
        <p:txBody>
          <a:bodyPr/>
          <a:lstStyle/>
          <a:p>
            <a:r>
              <a:rPr lang="de-CH" dirty="0"/>
              <a:t>Nach dem Training</a:t>
            </a:r>
          </a:p>
        </p:txBody>
      </p:sp>
      <p:sp>
        <p:nvSpPr>
          <p:cNvPr id="6" name="TextBox 5">
            <a:extLst>
              <a:ext uri="{FF2B5EF4-FFF2-40B4-BE49-F238E27FC236}">
                <a16:creationId xmlns:a16="http://schemas.microsoft.com/office/drawing/2014/main" id="{51005EB4-CE78-3539-61CD-3FCC11988E68}"/>
              </a:ext>
            </a:extLst>
          </p:cNvPr>
          <p:cNvSpPr txBox="1"/>
          <p:nvPr/>
        </p:nvSpPr>
        <p:spPr>
          <a:xfrm>
            <a:off x="365145" y="6547521"/>
            <a:ext cx="7918983" cy="261270"/>
          </a:xfrm>
          <a:prstGeom prst="rect">
            <a:avLst/>
          </a:prstGeom>
          <a:noFill/>
        </p:spPr>
        <p:txBody>
          <a:bodyPr wrap="square" rtlCol="0">
            <a:spAutoFit/>
          </a:bodyPr>
          <a:lstStyle/>
          <a:p>
            <a:pPr algn="l"/>
            <a:r>
              <a:rPr lang="de-CH" sz="1099" dirty="0">
                <a:solidFill>
                  <a:schemeClr val="tx1">
                    <a:lumMod val="50000"/>
                    <a:lumOff val="50000"/>
                  </a:schemeClr>
                </a:solidFill>
              </a:rPr>
              <a:t>Bildquelle: https://</a:t>
            </a:r>
            <a:r>
              <a:rPr lang="de-CH" sz="1099" dirty="0" err="1">
                <a:solidFill>
                  <a:schemeClr val="tx1">
                    <a:lumMod val="50000"/>
                    <a:lumOff val="50000"/>
                  </a:schemeClr>
                </a:solidFill>
              </a:rPr>
              <a:t>virtuelleakademie.github.io</a:t>
            </a:r>
            <a:r>
              <a:rPr lang="de-CH" sz="1099" dirty="0">
                <a:solidFill>
                  <a:schemeClr val="tx1">
                    <a:lumMod val="50000"/>
                    <a:lumOff val="50000"/>
                  </a:schemeClr>
                </a:solidFill>
              </a:rPr>
              <a:t>/</a:t>
            </a:r>
            <a:r>
              <a:rPr lang="de-CH" sz="1099" dirty="0" err="1">
                <a:solidFill>
                  <a:schemeClr val="tx1">
                    <a:lumMod val="50000"/>
                    <a:lumOff val="50000"/>
                  </a:schemeClr>
                </a:solidFill>
              </a:rPr>
              <a:t>promptly-literate</a:t>
            </a:r>
            <a:endParaRPr lang="de-CH" sz="1099" dirty="0">
              <a:solidFill>
                <a:schemeClr val="tx1">
                  <a:lumMod val="50000"/>
                  <a:lumOff val="50000"/>
                </a:schemeClr>
              </a:solidFill>
            </a:endParaRPr>
          </a:p>
        </p:txBody>
      </p:sp>
      <p:sp>
        <p:nvSpPr>
          <p:cNvPr id="3" name="Left Bracket 2">
            <a:extLst>
              <a:ext uri="{FF2B5EF4-FFF2-40B4-BE49-F238E27FC236}">
                <a16:creationId xmlns:a16="http://schemas.microsoft.com/office/drawing/2014/main" id="{12ADF318-CD58-63A0-AB78-EA1CC67A5390}"/>
              </a:ext>
            </a:extLst>
          </p:cNvPr>
          <p:cNvSpPr/>
          <p:nvPr/>
        </p:nvSpPr>
        <p:spPr>
          <a:xfrm rot="10800000">
            <a:off x="5176005" y="4521664"/>
            <a:ext cx="167781" cy="623421"/>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FF96113-585F-7C5E-A70F-342483E5AE5D}"/>
              </a:ext>
            </a:extLst>
          </p:cNvPr>
          <p:cNvSpPr txBox="1"/>
          <p:nvPr/>
        </p:nvSpPr>
        <p:spPr>
          <a:xfrm>
            <a:off x="5419288" y="4648709"/>
            <a:ext cx="935577" cy="369332"/>
          </a:xfrm>
          <a:prstGeom prst="rect">
            <a:avLst/>
          </a:prstGeom>
          <a:noFill/>
        </p:spPr>
        <p:txBody>
          <a:bodyPr wrap="none" rtlCol="0">
            <a:spAutoFit/>
          </a:bodyPr>
          <a:lstStyle/>
          <a:p>
            <a:r>
              <a:rPr lang="en-US" dirty="0" err="1"/>
              <a:t>Kontext</a:t>
            </a:r>
            <a:endParaRPr lang="en-US" dirty="0"/>
          </a:p>
        </p:txBody>
      </p:sp>
    </p:spTree>
    <p:extLst>
      <p:ext uri="{BB962C8B-B14F-4D97-AF65-F5344CB8AC3E}">
        <p14:creationId xmlns:p14="http://schemas.microsoft.com/office/powerpoint/2010/main" val="1135429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D93965-2BB4-5909-18E8-CFED2B2232E7}"/>
              </a:ext>
            </a:extLst>
          </p:cNvPr>
          <p:cNvSpPr>
            <a:spLocks noGrp="1"/>
          </p:cNvSpPr>
          <p:nvPr>
            <p:ph type="title"/>
          </p:nvPr>
        </p:nvSpPr>
        <p:spPr/>
        <p:txBody>
          <a:bodyPr/>
          <a:lstStyle/>
          <a:p>
            <a:r>
              <a:rPr lang="de-CH" dirty="0"/>
              <a:t>Wie kann ich den Output beeinflussen?</a:t>
            </a:r>
            <a:br>
              <a:rPr lang="de-CH" dirty="0"/>
            </a:br>
            <a:endParaRPr lang="en-US" dirty="0"/>
          </a:p>
        </p:txBody>
      </p:sp>
      <p:sp>
        <p:nvSpPr>
          <p:cNvPr id="4" name="TextBox 3">
            <a:extLst>
              <a:ext uri="{FF2B5EF4-FFF2-40B4-BE49-F238E27FC236}">
                <a16:creationId xmlns:a16="http://schemas.microsoft.com/office/drawing/2014/main" id="{CBB27A88-7DC8-E352-7CC6-0E2973404B24}"/>
              </a:ext>
            </a:extLst>
          </p:cNvPr>
          <p:cNvSpPr txBox="1"/>
          <p:nvPr/>
        </p:nvSpPr>
        <p:spPr>
          <a:xfrm>
            <a:off x="720422" y="2301105"/>
            <a:ext cx="10233036" cy="369332"/>
          </a:xfrm>
          <a:prstGeom prst="rect">
            <a:avLst/>
          </a:prstGeom>
          <a:noFill/>
        </p:spPr>
        <p:txBody>
          <a:bodyPr wrap="square" rtlCol="0">
            <a:spAutoFit/>
          </a:bodyPr>
          <a:lstStyle/>
          <a:p>
            <a:pPr algn="l"/>
            <a:r>
              <a:rPr lang="en-US" dirty="0"/>
              <a:t>Dr. Müller </a:t>
            </a:r>
            <a:r>
              <a:rPr lang="en-US" dirty="0" err="1"/>
              <a:t>ist</a:t>
            </a:r>
            <a:r>
              <a:rPr lang="en-US" dirty="0"/>
              <a:t> </a:t>
            </a:r>
            <a:r>
              <a:rPr lang="en-US" b="1" dirty="0" err="1"/>
              <a:t>Chirurgin</a:t>
            </a:r>
            <a:r>
              <a:rPr lang="en-US" dirty="0"/>
              <a:t>...        Sie </a:t>
            </a:r>
            <a:r>
              <a:rPr lang="en-US" b="1" dirty="0" err="1"/>
              <a:t>entschied</a:t>
            </a:r>
            <a:r>
              <a:rPr lang="en-US" dirty="0"/>
              <a:t>, </a:t>
            </a:r>
            <a:r>
              <a:rPr lang="en-US" dirty="0" err="1"/>
              <a:t>dass</a:t>
            </a:r>
            <a:r>
              <a:rPr lang="en-US" dirty="0"/>
              <a:t> der </a:t>
            </a:r>
            <a:r>
              <a:rPr lang="en-US" b="1" dirty="0"/>
              <a:t>Patient     </a:t>
            </a:r>
            <a:r>
              <a:rPr lang="en-US" dirty="0"/>
              <a:t> </a:t>
            </a:r>
            <a:r>
              <a:rPr lang="en-US" dirty="0" err="1"/>
              <a:t>sofort</a:t>
            </a:r>
            <a:r>
              <a:rPr lang="en-US" dirty="0"/>
              <a:t> </a:t>
            </a:r>
            <a:r>
              <a:rPr lang="en-US" dirty="0" err="1"/>
              <a:t>operiert</a:t>
            </a:r>
            <a:r>
              <a:rPr lang="en-US" dirty="0"/>
              <a:t> </a:t>
            </a:r>
            <a:r>
              <a:rPr lang="en-US" dirty="0" err="1"/>
              <a:t>werden</a:t>
            </a:r>
            <a:r>
              <a:rPr lang="en-US" dirty="0"/>
              <a:t> </a:t>
            </a:r>
            <a:r>
              <a:rPr lang="en-US" dirty="0" err="1"/>
              <a:t>musste</a:t>
            </a:r>
            <a:r>
              <a:rPr lang="en-US" dirty="0"/>
              <a:t>.</a:t>
            </a:r>
          </a:p>
        </p:txBody>
      </p:sp>
      <p:sp>
        <p:nvSpPr>
          <p:cNvPr id="5" name="TextBox 4">
            <a:extLst>
              <a:ext uri="{FF2B5EF4-FFF2-40B4-BE49-F238E27FC236}">
                <a16:creationId xmlns:a16="http://schemas.microsoft.com/office/drawing/2014/main" id="{5B8831F0-06C8-B74A-675F-3061B2E762EE}"/>
              </a:ext>
            </a:extLst>
          </p:cNvPr>
          <p:cNvSpPr txBox="1"/>
          <p:nvPr/>
        </p:nvSpPr>
        <p:spPr>
          <a:xfrm>
            <a:off x="720422" y="3750087"/>
            <a:ext cx="10233036" cy="369332"/>
          </a:xfrm>
          <a:prstGeom prst="rect">
            <a:avLst/>
          </a:prstGeom>
          <a:noFill/>
        </p:spPr>
        <p:txBody>
          <a:bodyPr wrap="square" rtlCol="0">
            <a:spAutoFit/>
          </a:bodyPr>
          <a:lstStyle/>
          <a:p>
            <a:pPr algn="l"/>
            <a:r>
              <a:rPr lang="en-US" dirty="0"/>
              <a:t>Dr. Müller </a:t>
            </a:r>
            <a:r>
              <a:rPr lang="en-US" dirty="0" err="1"/>
              <a:t>ist</a:t>
            </a:r>
            <a:r>
              <a:rPr lang="en-US" dirty="0"/>
              <a:t> </a:t>
            </a:r>
            <a:r>
              <a:rPr lang="en-US" b="1" dirty="0" err="1"/>
              <a:t>Therapeutin</a:t>
            </a:r>
            <a:r>
              <a:rPr lang="en-US" dirty="0"/>
              <a:t>... Sie </a:t>
            </a:r>
            <a:r>
              <a:rPr lang="en-US" b="1" dirty="0" err="1"/>
              <a:t>entschied</a:t>
            </a:r>
            <a:r>
              <a:rPr lang="en-US" dirty="0"/>
              <a:t>, </a:t>
            </a:r>
            <a:r>
              <a:rPr lang="en-US" dirty="0" err="1"/>
              <a:t>dass</a:t>
            </a:r>
            <a:r>
              <a:rPr lang="en-US" dirty="0"/>
              <a:t> der </a:t>
            </a:r>
            <a:r>
              <a:rPr lang="en-US" b="1" dirty="0"/>
              <a:t>Patient.    </a:t>
            </a:r>
            <a:r>
              <a:rPr lang="en-US" dirty="0"/>
              <a:t> </a:t>
            </a:r>
            <a:r>
              <a:rPr lang="en-US" dirty="0" err="1"/>
              <a:t>eine</a:t>
            </a:r>
            <a:r>
              <a:rPr lang="en-US" dirty="0"/>
              <a:t> </a:t>
            </a:r>
            <a:r>
              <a:rPr lang="en-US" dirty="0" err="1"/>
              <a:t>längere</a:t>
            </a:r>
            <a:r>
              <a:rPr lang="en-US" dirty="0"/>
              <a:t> </a:t>
            </a:r>
            <a:r>
              <a:rPr lang="en-US" dirty="0" err="1"/>
              <a:t>Therapie</a:t>
            </a:r>
            <a:r>
              <a:rPr lang="en-US" dirty="0"/>
              <a:t> </a:t>
            </a:r>
            <a:r>
              <a:rPr lang="en-US" dirty="0" err="1"/>
              <a:t>benötigte</a:t>
            </a:r>
            <a:r>
              <a:rPr lang="en-US" dirty="0"/>
              <a:t>.</a:t>
            </a:r>
          </a:p>
        </p:txBody>
      </p:sp>
      <p:sp>
        <p:nvSpPr>
          <p:cNvPr id="37" name="Rounded Rectangle 36">
            <a:extLst>
              <a:ext uri="{FF2B5EF4-FFF2-40B4-BE49-F238E27FC236}">
                <a16:creationId xmlns:a16="http://schemas.microsoft.com/office/drawing/2014/main" id="{AA7DAF65-02AE-7499-68F0-0FFBC5562562}"/>
              </a:ext>
            </a:extLst>
          </p:cNvPr>
          <p:cNvSpPr/>
          <p:nvPr/>
        </p:nvSpPr>
        <p:spPr>
          <a:xfrm>
            <a:off x="2065540" y="2207367"/>
            <a:ext cx="1012707" cy="451532"/>
          </a:xfrm>
          <a:prstGeom prst="roundRect">
            <a:avLst/>
          </a:prstGeom>
          <a:solidFill>
            <a:schemeClr val="accent6">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38" name="Rounded Rectangle 37">
            <a:extLst>
              <a:ext uri="{FF2B5EF4-FFF2-40B4-BE49-F238E27FC236}">
                <a16:creationId xmlns:a16="http://schemas.microsoft.com/office/drawing/2014/main" id="{A7101B1F-9795-EF7A-989F-17A52A2766D6}"/>
              </a:ext>
            </a:extLst>
          </p:cNvPr>
          <p:cNvSpPr/>
          <p:nvPr/>
        </p:nvSpPr>
        <p:spPr>
          <a:xfrm>
            <a:off x="7015415" y="2215271"/>
            <a:ext cx="3056909" cy="513967"/>
          </a:xfrm>
          <a:prstGeom prst="roundRect">
            <a:avLst/>
          </a:prstGeom>
          <a:solidFill>
            <a:schemeClr val="accent6">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97" dirty="0"/>
              <a:t> </a:t>
            </a:r>
          </a:p>
        </p:txBody>
      </p:sp>
      <p:sp>
        <p:nvSpPr>
          <p:cNvPr id="40" name="Rounded Rectangle 39">
            <a:extLst>
              <a:ext uri="{FF2B5EF4-FFF2-40B4-BE49-F238E27FC236}">
                <a16:creationId xmlns:a16="http://schemas.microsoft.com/office/drawing/2014/main" id="{07D98072-F77D-C058-C85D-2DD062DC6984}"/>
              </a:ext>
            </a:extLst>
          </p:cNvPr>
          <p:cNvSpPr/>
          <p:nvPr/>
        </p:nvSpPr>
        <p:spPr>
          <a:xfrm>
            <a:off x="2065540" y="3694279"/>
            <a:ext cx="1284933" cy="369332"/>
          </a:xfrm>
          <a:prstGeom prst="roundRect">
            <a:avLst/>
          </a:prstGeom>
          <a:solidFill>
            <a:schemeClr val="accent5">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sp>
        <p:nvSpPr>
          <p:cNvPr id="41" name="Rounded Rectangle 40">
            <a:extLst>
              <a:ext uri="{FF2B5EF4-FFF2-40B4-BE49-F238E27FC236}">
                <a16:creationId xmlns:a16="http://schemas.microsoft.com/office/drawing/2014/main" id="{EF2F2321-F544-79F0-A49D-30024B46C1EA}"/>
              </a:ext>
            </a:extLst>
          </p:cNvPr>
          <p:cNvSpPr/>
          <p:nvPr/>
        </p:nvSpPr>
        <p:spPr>
          <a:xfrm>
            <a:off x="7015415" y="3713692"/>
            <a:ext cx="3111045" cy="354624"/>
          </a:xfrm>
          <a:prstGeom prst="roundRect">
            <a:avLst/>
          </a:prstGeom>
          <a:solidFill>
            <a:schemeClr val="accent5">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97" dirty="0" err="1"/>
          </a:p>
        </p:txBody>
      </p:sp>
      <p:cxnSp>
        <p:nvCxnSpPr>
          <p:cNvPr id="43" name="Elbow Connector 42">
            <a:extLst>
              <a:ext uri="{FF2B5EF4-FFF2-40B4-BE49-F238E27FC236}">
                <a16:creationId xmlns:a16="http://schemas.microsoft.com/office/drawing/2014/main" id="{234AC6A3-3413-2F29-0A3E-323D3865D0AC}"/>
              </a:ext>
            </a:extLst>
          </p:cNvPr>
          <p:cNvCxnSpPr>
            <a:cxnSpLocks/>
            <a:stCxn id="37" idx="0"/>
            <a:endCxn id="38" idx="0"/>
          </p:cNvCxnSpPr>
          <p:nvPr/>
        </p:nvCxnSpPr>
        <p:spPr>
          <a:xfrm rot="16200000" flipH="1">
            <a:off x="5553930" y="-774669"/>
            <a:ext cx="7904" cy="5971976"/>
          </a:xfrm>
          <a:prstGeom prst="bentConnector3">
            <a:avLst>
              <a:gd name="adj1" fmla="val -2892206"/>
            </a:avLst>
          </a:prstGeom>
          <a:ln>
            <a:solidFill>
              <a:schemeClr val="tx1">
                <a:alpha val="2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718B5A70-C5E4-CA92-DDDB-E965BF48D5AE}"/>
              </a:ext>
            </a:extLst>
          </p:cNvPr>
          <p:cNvCxnSpPr>
            <a:cxnSpLocks/>
            <a:stCxn id="40" idx="0"/>
            <a:endCxn id="41" idx="0"/>
          </p:cNvCxnSpPr>
          <p:nvPr/>
        </p:nvCxnSpPr>
        <p:spPr>
          <a:xfrm rot="16200000" flipH="1">
            <a:off x="5629765" y="772520"/>
            <a:ext cx="19413" cy="5862931"/>
          </a:xfrm>
          <a:prstGeom prst="bentConnector3">
            <a:avLst>
              <a:gd name="adj1" fmla="val -1177561"/>
            </a:avLst>
          </a:prstGeom>
          <a:ln>
            <a:solidFill>
              <a:schemeClr val="tx1">
                <a:alpha val="2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Left Bracket 19">
            <a:extLst>
              <a:ext uri="{FF2B5EF4-FFF2-40B4-BE49-F238E27FC236}">
                <a16:creationId xmlns:a16="http://schemas.microsoft.com/office/drawing/2014/main" id="{E807FA7E-B1AA-B2EA-C190-C521C2459DAC}"/>
              </a:ext>
            </a:extLst>
          </p:cNvPr>
          <p:cNvSpPr/>
          <p:nvPr/>
        </p:nvSpPr>
        <p:spPr>
          <a:xfrm rot="16200000">
            <a:off x="3684614" y="1361198"/>
            <a:ext cx="128922" cy="605730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Left Bracket 20">
            <a:extLst>
              <a:ext uri="{FF2B5EF4-FFF2-40B4-BE49-F238E27FC236}">
                <a16:creationId xmlns:a16="http://schemas.microsoft.com/office/drawing/2014/main" id="{756E9579-B765-155B-E0F5-293C7732E609}"/>
              </a:ext>
            </a:extLst>
          </p:cNvPr>
          <p:cNvSpPr/>
          <p:nvPr/>
        </p:nvSpPr>
        <p:spPr>
          <a:xfrm rot="16200000">
            <a:off x="8506478" y="2834327"/>
            <a:ext cx="128920" cy="3111048"/>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DCEBAF0-C3C8-A50F-2148-8A81186B18C9}"/>
              </a:ext>
            </a:extLst>
          </p:cNvPr>
          <p:cNvSpPr txBox="1"/>
          <p:nvPr/>
        </p:nvSpPr>
        <p:spPr>
          <a:xfrm>
            <a:off x="3078247" y="4660283"/>
            <a:ext cx="935577" cy="369332"/>
          </a:xfrm>
          <a:prstGeom prst="rect">
            <a:avLst/>
          </a:prstGeom>
          <a:noFill/>
        </p:spPr>
        <p:txBody>
          <a:bodyPr wrap="none" rtlCol="0">
            <a:spAutoFit/>
          </a:bodyPr>
          <a:lstStyle/>
          <a:p>
            <a:r>
              <a:rPr lang="en-US" dirty="0" err="1"/>
              <a:t>Kontext</a:t>
            </a:r>
            <a:endParaRPr lang="en-US" dirty="0"/>
          </a:p>
        </p:txBody>
      </p:sp>
      <p:sp>
        <p:nvSpPr>
          <p:cNvPr id="23" name="TextBox 22">
            <a:extLst>
              <a:ext uri="{FF2B5EF4-FFF2-40B4-BE49-F238E27FC236}">
                <a16:creationId xmlns:a16="http://schemas.microsoft.com/office/drawing/2014/main" id="{2C009CAA-BAF2-02D8-260C-0B057A45E325}"/>
              </a:ext>
            </a:extLst>
          </p:cNvPr>
          <p:cNvSpPr txBox="1"/>
          <p:nvPr/>
        </p:nvSpPr>
        <p:spPr>
          <a:xfrm>
            <a:off x="7692651" y="4668983"/>
            <a:ext cx="1756571" cy="369332"/>
          </a:xfrm>
          <a:prstGeom prst="rect">
            <a:avLst/>
          </a:prstGeom>
          <a:noFill/>
        </p:spPr>
        <p:txBody>
          <a:bodyPr wrap="none" rtlCol="0">
            <a:spAutoFit/>
          </a:bodyPr>
          <a:lstStyle/>
          <a:p>
            <a:r>
              <a:rPr lang="en-US" dirty="0" err="1"/>
              <a:t>Generierter</a:t>
            </a:r>
            <a:r>
              <a:rPr lang="en-US" dirty="0"/>
              <a:t> Text</a:t>
            </a:r>
          </a:p>
        </p:txBody>
      </p:sp>
      <p:sp>
        <p:nvSpPr>
          <p:cNvPr id="24" name="Rounded Rectangle 23">
            <a:extLst>
              <a:ext uri="{FF2B5EF4-FFF2-40B4-BE49-F238E27FC236}">
                <a16:creationId xmlns:a16="http://schemas.microsoft.com/office/drawing/2014/main" id="{F267A722-D5E2-0FBA-FB78-A392919A0D05}"/>
              </a:ext>
            </a:extLst>
          </p:cNvPr>
          <p:cNvSpPr/>
          <p:nvPr/>
        </p:nvSpPr>
        <p:spPr>
          <a:xfrm>
            <a:off x="690334" y="1370321"/>
            <a:ext cx="6117481" cy="3019529"/>
          </a:xfrm>
          <a:prstGeom prst="roundRect">
            <a:avLst/>
          </a:prstGeom>
          <a:solidFill>
            <a:schemeClr val="bg1">
              <a:lumMod val="75000"/>
              <a:alpha val="199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86CA173-92BA-805A-4DC0-DEE9F26DFB20}"/>
              </a:ext>
            </a:extLst>
          </p:cNvPr>
          <p:cNvSpPr/>
          <p:nvPr/>
        </p:nvSpPr>
        <p:spPr>
          <a:xfrm>
            <a:off x="6858816" y="1342741"/>
            <a:ext cx="3359734" cy="3019529"/>
          </a:xfrm>
          <a:prstGeom prst="roundRect">
            <a:avLst/>
          </a:prstGeom>
          <a:solidFill>
            <a:schemeClr val="tx2">
              <a:lumMod val="25000"/>
              <a:lumOff val="75000"/>
              <a:alpha val="199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261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051174-C270-6A48-E154-0A31D58A7AEF}"/>
              </a:ext>
            </a:extLst>
          </p:cNvPr>
          <p:cNvSpPr>
            <a:spLocks noGrp="1"/>
          </p:cNvSpPr>
          <p:nvPr>
            <p:ph type="title"/>
          </p:nvPr>
        </p:nvSpPr>
        <p:spPr/>
        <p:txBody>
          <a:bodyPr/>
          <a:lstStyle/>
          <a:p>
            <a:r>
              <a:rPr lang="de-CH" dirty="0"/>
              <a:t>Wie kann ich den Output beeinflussen?</a:t>
            </a:r>
            <a:br>
              <a:rPr lang="de-CH" dirty="0"/>
            </a:br>
            <a:endParaRPr lang="en-US" dirty="0"/>
          </a:p>
        </p:txBody>
      </p:sp>
      <p:grpSp>
        <p:nvGrpSpPr>
          <p:cNvPr id="33" name="Group 32">
            <a:extLst>
              <a:ext uri="{FF2B5EF4-FFF2-40B4-BE49-F238E27FC236}">
                <a16:creationId xmlns:a16="http://schemas.microsoft.com/office/drawing/2014/main" id="{2CCC5CDE-60D3-AA3D-E272-57BD18D59635}"/>
              </a:ext>
            </a:extLst>
          </p:cNvPr>
          <p:cNvGrpSpPr/>
          <p:nvPr/>
        </p:nvGrpSpPr>
        <p:grpSpPr>
          <a:xfrm>
            <a:off x="436312" y="1393764"/>
            <a:ext cx="10248256" cy="4624924"/>
            <a:chOff x="436880" y="1391114"/>
            <a:chExt cx="10261600" cy="4630946"/>
          </a:xfrm>
        </p:grpSpPr>
        <p:sp>
          <p:nvSpPr>
            <p:cNvPr id="4" name="TextBox 3">
              <a:extLst>
                <a:ext uri="{FF2B5EF4-FFF2-40B4-BE49-F238E27FC236}">
                  <a16:creationId xmlns:a16="http://schemas.microsoft.com/office/drawing/2014/main" id="{624691AB-5B5A-0207-370D-2E8554AD6F42}"/>
                </a:ext>
              </a:extLst>
            </p:cNvPr>
            <p:cNvSpPr txBox="1"/>
            <p:nvPr/>
          </p:nvSpPr>
          <p:spPr>
            <a:xfrm>
              <a:off x="4257040" y="1391114"/>
              <a:ext cx="2077720" cy="430887"/>
            </a:xfrm>
            <a:prstGeom prst="rect">
              <a:avLst/>
            </a:prstGeom>
            <a:noFill/>
          </p:spPr>
          <p:txBody>
            <a:bodyPr wrap="square" rtlCol="0">
              <a:spAutoFit/>
            </a:bodyPr>
            <a:lstStyle/>
            <a:p>
              <a:pPr algn="l"/>
              <a:r>
                <a:rPr lang="en-US" sz="2197" dirty="0"/>
                <a:t>Dr. Müller </a:t>
              </a:r>
              <a:r>
                <a:rPr lang="en-US" sz="2197" dirty="0" err="1"/>
                <a:t>ist</a:t>
              </a:r>
              <a:endParaRPr lang="en-US" sz="2197" dirty="0"/>
            </a:p>
          </p:txBody>
        </p:sp>
        <p:sp>
          <p:nvSpPr>
            <p:cNvPr id="6" name="Rounded Rectangle 5">
              <a:extLst>
                <a:ext uri="{FF2B5EF4-FFF2-40B4-BE49-F238E27FC236}">
                  <a16:creationId xmlns:a16="http://schemas.microsoft.com/office/drawing/2014/main" id="{74A8837B-788E-2F1E-1CC2-5C8C7EBC31A3}"/>
                </a:ext>
              </a:extLst>
            </p:cNvPr>
            <p:cNvSpPr/>
            <p:nvPr/>
          </p:nvSpPr>
          <p:spPr>
            <a:xfrm>
              <a:off x="2966720" y="2057845"/>
              <a:ext cx="1661160" cy="487680"/>
            </a:xfrm>
            <a:prstGeom prst="roundRect">
              <a:avLst/>
            </a:prstGeom>
            <a:solidFill>
              <a:schemeClr val="accent5">
                <a:alpha val="3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97" dirty="0" err="1">
                  <a:solidFill>
                    <a:schemeClr val="tx1"/>
                  </a:solidFill>
                </a:rPr>
                <a:t>Chirurgin</a:t>
              </a:r>
              <a:endParaRPr lang="en-US" sz="2197" dirty="0">
                <a:solidFill>
                  <a:schemeClr val="tx1"/>
                </a:solidFill>
              </a:endParaRPr>
            </a:p>
          </p:txBody>
        </p:sp>
        <p:sp>
          <p:nvSpPr>
            <p:cNvPr id="7" name="Rounded Rectangle 6">
              <a:extLst>
                <a:ext uri="{FF2B5EF4-FFF2-40B4-BE49-F238E27FC236}">
                  <a16:creationId xmlns:a16="http://schemas.microsoft.com/office/drawing/2014/main" id="{581ABA37-D0E2-A882-5EA3-F4076FDD2AE0}"/>
                </a:ext>
              </a:extLst>
            </p:cNvPr>
            <p:cNvSpPr/>
            <p:nvPr/>
          </p:nvSpPr>
          <p:spPr>
            <a:xfrm>
              <a:off x="5644516" y="2064065"/>
              <a:ext cx="1922780" cy="487680"/>
            </a:xfrm>
            <a:prstGeom prst="roundRect">
              <a:avLst/>
            </a:prstGeom>
            <a:solidFill>
              <a:schemeClr val="accent6">
                <a:alpha val="3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97" dirty="0" err="1">
                  <a:solidFill>
                    <a:schemeClr val="tx1"/>
                  </a:solidFill>
                </a:rPr>
                <a:t>Therapeutin</a:t>
              </a:r>
              <a:endParaRPr lang="en-US" sz="2197" dirty="0">
                <a:solidFill>
                  <a:schemeClr val="tx1"/>
                </a:solidFill>
              </a:endParaRPr>
            </a:p>
          </p:txBody>
        </p:sp>
        <p:sp>
          <p:nvSpPr>
            <p:cNvPr id="8" name="TextBox 7">
              <a:extLst>
                <a:ext uri="{FF2B5EF4-FFF2-40B4-BE49-F238E27FC236}">
                  <a16:creationId xmlns:a16="http://schemas.microsoft.com/office/drawing/2014/main" id="{AAB2C4FE-1402-8FDA-902A-2379E792BFC7}"/>
                </a:ext>
              </a:extLst>
            </p:cNvPr>
            <p:cNvSpPr txBox="1"/>
            <p:nvPr/>
          </p:nvSpPr>
          <p:spPr>
            <a:xfrm>
              <a:off x="3140070" y="3024832"/>
              <a:ext cx="4678680" cy="430887"/>
            </a:xfrm>
            <a:prstGeom prst="rect">
              <a:avLst/>
            </a:prstGeom>
            <a:noFill/>
          </p:spPr>
          <p:txBody>
            <a:bodyPr wrap="square" rtlCol="0">
              <a:spAutoFit/>
            </a:bodyPr>
            <a:lstStyle/>
            <a:p>
              <a:pPr algn="l"/>
              <a:r>
                <a:rPr lang="en-US" sz="2197" dirty="0"/>
                <a:t>Sie </a:t>
              </a:r>
              <a:r>
                <a:rPr lang="en-US" sz="2197" dirty="0" err="1"/>
                <a:t>entschied</a:t>
              </a:r>
              <a:r>
                <a:rPr lang="en-US" sz="2197" dirty="0"/>
                <a:t>, </a:t>
              </a:r>
              <a:r>
                <a:rPr lang="en-US" sz="2197" dirty="0" err="1"/>
                <a:t>dass</a:t>
              </a:r>
              <a:r>
                <a:rPr lang="en-US" sz="2197" dirty="0"/>
                <a:t> der Patient…</a:t>
              </a:r>
            </a:p>
          </p:txBody>
        </p:sp>
        <p:sp>
          <p:nvSpPr>
            <p:cNvPr id="9" name="Rounded Rectangle 8">
              <a:extLst>
                <a:ext uri="{FF2B5EF4-FFF2-40B4-BE49-F238E27FC236}">
                  <a16:creationId xmlns:a16="http://schemas.microsoft.com/office/drawing/2014/main" id="{F8E1AE7E-FAD6-1385-26CD-7976018D122C}"/>
                </a:ext>
              </a:extLst>
            </p:cNvPr>
            <p:cNvSpPr/>
            <p:nvPr/>
          </p:nvSpPr>
          <p:spPr>
            <a:xfrm>
              <a:off x="436880" y="4691100"/>
              <a:ext cx="4191000" cy="1330960"/>
            </a:xfrm>
            <a:prstGeom prst="roundRect">
              <a:avLst/>
            </a:prstGeom>
            <a:solidFill>
              <a:schemeClr val="accent5">
                <a:alpha val="3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97" dirty="0" err="1">
                  <a:solidFill>
                    <a:schemeClr val="tx1"/>
                  </a:solidFill>
                </a:rPr>
                <a:t>sofort</a:t>
              </a:r>
              <a:r>
                <a:rPr lang="en-US" sz="2197" dirty="0">
                  <a:solidFill>
                    <a:schemeClr val="tx1"/>
                  </a:solidFill>
                </a:rPr>
                <a:t> </a:t>
              </a:r>
              <a:r>
                <a:rPr lang="en-US" sz="2197" dirty="0" err="1">
                  <a:solidFill>
                    <a:schemeClr val="tx1"/>
                  </a:solidFill>
                </a:rPr>
                <a:t>operiert</a:t>
              </a:r>
              <a:r>
                <a:rPr lang="en-US" sz="2197" dirty="0">
                  <a:solidFill>
                    <a:schemeClr val="tx1"/>
                  </a:solidFill>
                </a:rPr>
                <a:t> </a:t>
              </a:r>
              <a:r>
                <a:rPr lang="en-US" sz="2197" dirty="0" err="1">
                  <a:solidFill>
                    <a:schemeClr val="tx1"/>
                  </a:solidFill>
                </a:rPr>
                <a:t>werden</a:t>
              </a:r>
              <a:r>
                <a:rPr lang="en-US" sz="2197" dirty="0">
                  <a:solidFill>
                    <a:schemeClr val="tx1"/>
                  </a:solidFill>
                </a:rPr>
                <a:t> </a:t>
              </a:r>
              <a:r>
                <a:rPr lang="en-US" sz="2197" dirty="0" err="1">
                  <a:solidFill>
                    <a:schemeClr val="tx1"/>
                  </a:solidFill>
                </a:rPr>
                <a:t>musste</a:t>
              </a:r>
              <a:r>
                <a:rPr lang="en-US" sz="2197" dirty="0">
                  <a:solidFill>
                    <a:schemeClr val="tx1"/>
                  </a:solidFill>
                </a:rPr>
                <a:t>.</a:t>
              </a:r>
            </a:p>
          </p:txBody>
        </p:sp>
        <p:sp>
          <p:nvSpPr>
            <p:cNvPr id="10" name="Rounded Rectangle 9">
              <a:extLst>
                <a:ext uri="{FF2B5EF4-FFF2-40B4-BE49-F238E27FC236}">
                  <a16:creationId xmlns:a16="http://schemas.microsoft.com/office/drawing/2014/main" id="{4FD5C0F6-5CF1-623A-74B7-DF3CD2928C42}"/>
                </a:ext>
              </a:extLst>
            </p:cNvPr>
            <p:cNvSpPr/>
            <p:nvPr/>
          </p:nvSpPr>
          <p:spPr>
            <a:xfrm>
              <a:off x="6019800" y="4671367"/>
              <a:ext cx="4678680" cy="1330960"/>
            </a:xfrm>
            <a:prstGeom prst="roundRect">
              <a:avLst/>
            </a:prstGeom>
            <a:solidFill>
              <a:schemeClr val="accent6">
                <a:alpha val="3357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97" dirty="0" err="1">
                  <a:solidFill>
                    <a:schemeClr val="tx1"/>
                  </a:solidFill>
                </a:rPr>
                <a:t>eine</a:t>
              </a:r>
              <a:r>
                <a:rPr lang="en-US" sz="2197" dirty="0">
                  <a:solidFill>
                    <a:schemeClr val="tx1"/>
                  </a:solidFill>
                </a:rPr>
                <a:t> </a:t>
              </a:r>
              <a:r>
                <a:rPr lang="en-US" sz="2197" dirty="0" err="1">
                  <a:solidFill>
                    <a:schemeClr val="tx1"/>
                  </a:solidFill>
                </a:rPr>
                <a:t>längere</a:t>
              </a:r>
              <a:r>
                <a:rPr lang="en-US" sz="2197" dirty="0">
                  <a:solidFill>
                    <a:schemeClr val="tx1"/>
                  </a:solidFill>
                </a:rPr>
                <a:t> </a:t>
              </a:r>
              <a:r>
                <a:rPr lang="en-US" sz="2197" dirty="0" err="1">
                  <a:solidFill>
                    <a:schemeClr val="tx1"/>
                  </a:solidFill>
                </a:rPr>
                <a:t>Therapie</a:t>
              </a:r>
              <a:r>
                <a:rPr lang="en-US" sz="2197" dirty="0">
                  <a:solidFill>
                    <a:schemeClr val="tx1"/>
                  </a:solidFill>
                </a:rPr>
                <a:t> </a:t>
              </a:r>
              <a:r>
                <a:rPr lang="en-US" sz="2197" dirty="0" err="1">
                  <a:solidFill>
                    <a:schemeClr val="tx1"/>
                  </a:solidFill>
                </a:rPr>
                <a:t>benötigte</a:t>
              </a:r>
              <a:r>
                <a:rPr lang="en-US" sz="2197" dirty="0">
                  <a:solidFill>
                    <a:schemeClr val="tx1"/>
                  </a:solidFill>
                </a:rPr>
                <a:t>.</a:t>
              </a:r>
            </a:p>
          </p:txBody>
        </p:sp>
        <p:grpSp>
          <p:nvGrpSpPr>
            <p:cNvPr id="11" name="Group 10">
              <a:extLst>
                <a:ext uri="{FF2B5EF4-FFF2-40B4-BE49-F238E27FC236}">
                  <a16:creationId xmlns:a16="http://schemas.microsoft.com/office/drawing/2014/main" id="{9394509C-F5A6-5455-A7E2-50CB9341BD04}"/>
                </a:ext>
              </a:extLst>
            </p:cNvPr>
            <p:cNvGrpSpPr/>
            <p:nvPr/>
          </p:nvGrpSpPr>
          <p:grpSpPr>
            <a:xfrm>
              <a:off x="4694261" y="3639464"/>
              <a:ext cx="920083" cy="989618"/>
              <a:chOff x="4365106" y="2678871"/>
              <a:chExt cx="920083" cy="989618"/>
            </a:xfrm>
          </p:grpSpPr>
          <p:pic>
            <p:nvPicPr>
              <p:cNvPr id="12" name="Graphic 11" descr="Cauldron with solid fill">
                <a:extLst>
                  <a:ext uri="{FF2B5EF4-FFF2-40B4-BE49-F238E27FC236}">
                    <a16:creationId xmlns:a16="http://schemas.microsoft.com/office/drawing/2014/main" id="{1E774814-F085-0A80-A032-88D33A27B8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5106" y="2678871"/>
                <a:ext cx="742913" cy="742913"/>
              </a:xfrm>
              <a:prstGeom prst="rect">
                <a:avLst/>
              </a:prstGeom>
            </p:spPr>
          </p:pic>
          <p:sp>
            <p:nvSpPr>
              <p:cNvPr id="13" name="TextBox 12">
                <a:extLst>
                  <a:ext uri="{FF2B5EF4-FFF2-40B4-BE49-F238E27FC236}">
                    <a16:creationId xmlns:a16="http://schemas.microsoft.com/office/drawing/2014/main" id="{A016561E-8F24-7BEF-3141-B16806D75517}"/>
                  </a:ext>
                </a:extLst>
              </p:cNvPr>
              <p:cNvSpPr txBox="1"/>
              <p:nvPr/>
            </p:nvSpPr>
            <p:spPr>
              <a:xfrm>
                <a:off x="4502869" y="3391490"/>
                <a:ext cx="782320" cy="276999"/>
              </a:xfrm>
              <a:prstGeom prst="rect">
                <a:avLst/>
              </a:prstGeom>
              <a:noFill/>
            </p:spPr>
            <p:txBody>
              <a:bodyPr wrap="square" rtlCol="0">
                <a:spAutoFit/>
              </a:bodyPr>
              <a:lstStyle/>
              <a:p>
                <a:pPr algn="l"/>
                <a:r>
                  <a:rPr lang="en-US" sz="1198" dirty="0"/>
                  <a:t>LLM</a:t>
                </a:r>
              </a:p>
            </p:txBody>
          </p:sp>
        </p:grpSp>
        <p:cxnSp>
          <p:nvCxnSpPr>
            <p:cNvPr id="14" name="Straight Arrow Connector 13">
              <a:extLst>
                <a:ext uri="{FF2B5EF4-FFF2-40B4-BE49-F238E27FC236}">
                  <a16:creationId xmlns:a16="http://schemas.microsoft.com/office/drawing/2014/main" id="{49608F3E-2AF7-8E06-FBF8-4A7A98F5E2B3}"/>
                </a:ext>
              </a:extLst>
            </p:cNvPr>
            <p:cNvCxnSpPr>
              <a:cxnSpLocks/>
            </p:cNvCxnSpPr>
            <p:nvPr/>
          </p:nvCxnSpPr>
          <p:spPr>
            <a:xfrm>
              <a:off x="4372319" y="3524736"/>
              <a:ext cx="320998" cy="3024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073B9C8-6E44-34A6-C18D-4EE1937F508F}"/>
                </a:ext>
              </a:extLst>
            </p:cNvPr>
            <p:cNvCxnSpPr>
              <a:cxnSpLocks/>
            </p:cNvCxnSpPr>
            <p:nvPr/>
          </p:nvCxnSpPr>
          <p:spPr>
            <a:xfrm>
              <a:off x="3921760" y="2704264"/>
              <a:ext cx="203200" cy="2776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F07918A-AAC2-6DF1-52DC-5370B5FA2B1C}"/>
                </a:ext>
              </a:extLst>
            </p:cNvPr>
            <p:cNvCxnSpPr>
              <a:cxnSpLocks/>
            </p:cNvCxnSpPr>
            <p:nvPr/>
          </p:nvCxnSpPr>
          <p:spPr>
            <a:xfrm flipH="1">
              <a:off x="3921760" y="1791888"/>
              <a:ext cx="335280" cy="2088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576E2D5-C9BE-5A1E-D2BA-851D3F8E3365}"/>
                </a:ext>
              </a:extLst>
            </p:cNvPr>
            <p:cNvCxnSpPr>
              <a:cxnSpLocks/>
            </p:cNvCxnSpPr>
            <p:nvPr/>
          </p:nvCxnSpPr>
          <p:spPr>
            <a:xfrm>
              <a:off x="5385744" y="1779880"/>
              <a:ext cx="228600" cy="2629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B01D8D2-E4AD-57C9-CD7C-70A01D9F6D8F}"/>
                </a:ext>
              </a:extLst>
            </p:cNvPr>
            <p:cNvCxnSpPr>
              <a:cxnSpLocks/>
            </p:cNvCxnSpPr>
            <p:nvPr/>
          </p:nvCxnSpPr>
          <p:spPr>
            <a:xfrm flipH="1">
              <a:off x="6019800" y="2704264"/>
              <a:ext cx="172720" cy="2891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5AABDEC-9624-FFF6-2932-6DC151512F24}"/>
                </a:ext>
              </a:extLst>
            </p:cNvPr>
            <p:cNvCxnSpPr>
              <a:cxnSpLocks/>
            </p:cNvCxnSpPr>
            <p:nvPr/>
          </p:nvCxnSpPr>
          <p:spPr>
            <a:xfrm flipH="1">
              <a:off x="5465463" y="3521781"/>
              <a:ext cx="329094" cy="3054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EEF3C8A-A993-D640-406D-EBA7F67157BE}"/>
                </a:ext>
              </a:extLst>
            </p:cNvPr>
            <p:cNvCxnSpPr>
              <a:cxnSpLocks/>
            </p:cNvCxnSpPr>
            <p:nvPr/>
          </p:nvCxnSpPr>
          <p:spPr>
            <a:xfrm>
              <a:off x="5500044" y="4356053"/>
              <a:ext cx="320998" cy="3024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00E1AF5-CA9E-2689-E307-BB8E0006CD31}"/>
                </a:ext>
              </a:extLst>
            </p:cNvPr>
            <p:cNvCxnSpPr>
              <a:cxnSpLocks/>
            </p:cNvCxnSpPr>
            <p:nvPr/>
          </p:nvCxnSpPr>
          <p:spPr>
            <a:xfrm flipH="1">
              <a:off x="4352544" y="4323630"/>
              <a:ext cx="329094" cy="3054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 name="Left Bracket 1">
            <a:extLst>
              <a:ext uri="{FF2B5EF4-FFF2-40B4-BE49-F238E27FC236}">
                <a16:creationId xmlns:a16="http://schemas.microsoft.com/office/drawing/2014/main" id="{123AAFE0-0127-CD2E-48EF-C577085CF1BA}"/>
              </a:ext>
            </a:extLst>
          </p:cNvPr>
          <p:cNvSpPr/>
          <p:nvPr/>
        </p:nvSpPr>
        <p:spPr>
          <a:xfrm>
            <a:off x="2616309" y="1573655"/>
            <a:ext cx="76557" cy="2065535"/>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5994684-44FB-CED4-C208-ABB873B571DE}"/>
              </a:ext>
            </a:extLst>
          </p:cNvPr>
          <p:cNvSpPr txBox="1"/>
          <p:nvPr/>
        </p:nvSpPr>
        <p:spPr>
          <a:xfrm>
            <a:off x="1560360" y="2520540"/>
            <a:ext cx="935577" cy="369332"/>
          </a:xfrm>
          <a:prstGeom prst="rect">
            <a:avLst/>
          </a:prstGeom>
          <a:noFill/>
        </p:spPr>
        <p:txBody>
          <a:bodyPr wrap="none" rtlCol="0">
            <a:spAutoFit/>
          </a:bodyPr>
          <a:lstStyle/>
          <a:p>
            <a:r>
              <a:rPr lang="en-US" dirty="0" err="1"/>
              <a:t>Kontext</a:t>
            </a:r>
            <a:endParaRPr lang="en-US" dirty="0"/>
          </a:p>
        </p:txBody>
      </p:sp>
    </p:spTree>
    <p:extLst>
      <p:ext uri="{BB962C8B-B14F-4D97-AF65-F5344CB8AC3E}">
        <p14:creationId xmlns:p14="http://schemas.microsoft.com/office/powerpoint/2010/main" val="836629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534</TotalTime>
  <Words>2455</Words>
  <Application>Microsoft Macintosh PowerPoint</Application>
  <PresentationFormat>Widescreen</PresentationFormat>
  <Paragraphs>420</Paragraphs>
  <Slides>50</Slides>
  <Notes>32</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Aptos</vt:lpstr>
      <vt:lpstr>Aptos Display</vt:lpstr>
      <vt:lpstr>Arial</vt:lpstr>
      <vt:lpstr>FiraCode Nerd Font</vt:lpstr>
      <vt:lpstr>Lucida Sans</vt:lpstr>
      <vt:lpstr>Symbol</vt:lpstr>
      <vt:lpstr>Office Theme</vt:lpstr>
      <vt:lpstr>Künstliche Intelligenz in Pflegepraxis und Berufsbildung </vt:lpstr>
      <vt:lpstr>Begleitdokument</vt:lpstr>
      <vt:lpstr>Was ist Künstliche Intelligenz (KI) ?</vt:lpstr>
      <vt:lpstr>Large Language Model (LLM)</vt:lpstr>
      <vt:lpstr>Ein wird LLM wird trainiert, Text vorherzusagen</vt:lpstr>
      <vt:lpstr>Wie wird Text erzeugt?</vt:lpstr>
      <vt:lpstr>Nach dem Training</vt:lpstr>
      <vt:lpstr>Wie kann ich den Output beeinflussen? </vt:lpstr>
      <vt:lpstr>Wie kann ich den Output beeinflussen? </vt:lpstr>
      <vt:lpstr>Ein LLM wird trainiert, Dialoge zu führen und keinen «schlechten» Inhalt zu produzieren</vt:lpstr>
      <vt:lpstr>Dialog mit einem Chatbot</vt:lpstr>
      <vt:lpstr>Was ist ein Chatbot?</vt:lpstr>
      <vt:lpstr>Was kann ChatGPT?</vt:lpstr>
      <vt:lpstr>Fragen beantworten</vt:lpstr>
      <vt:lpstr>Bilder analysieren</vt:lpstr>
      <vt:lpstr>Dokumente analysieren</vt:lpstr>
      <vt:lpstr>Output  strukturieren</vt:lpstr>
      <vt:lpstr>Websuche</vt:lpstr>
      <vt:lpstr>Datenanalyse</vt:lpstr>
      <vt:lpstr>GPTs</vt:lpstr>
      <vt:lpstr>Was ist ein Prompt?</vt:lpstr>
      <vt:lpstr>Prompting: Grundlagen</vt:lpstr>
      <vt:lpstr>Prompting: Grundlagen</vt:lpstr>
      <vt:lpstr>Prompting: Grundlagen</vt:lpstr>
      <vt:lpstr>Prompting: Grundlagen</vt:lpstr>
      <vt:lpstr>Prompting: Grundlagen</vt:lpstr>
      <vt:lpstr>Prompting: Grundlagen</vt:lpstr>
      <vt:lpstr>Prompting: Grundlagen</vt:lpstr>
      <vt:lpstr>Gefahren und Herausforderungen</vt:lpstr>
      <vt:lpstr>Gefahren und Herausforderungen</vt:lpstr>
      <vt:lpstr>Prompting: Weiterführende Techniken</vt:lpstr>
      <vt:lpstr>Prompting: Weiterführende Techniken</vt:lpstr>
      <vt:lpstr>Übung</vt:lpstr>
      <vt:lpstr>Prompting: Weiterführende Techniken</vt:lpstr>
      <vt:lpstr>Übung</vt:lpstr>
      <vt:lpstr>Prompting: Weiterführende Techniken</vt:lpstr>
      <vt:lpstr>Übung</vt:lpstr>
      <vt:lpstr>Prompting: Weiterführende Techniken</vt:lpstr>
      <vt:lpstr>Übung</vt:lpstr>
      <vt:lpstr>Abschlussübung: Lernziele und Zeitplanung mit ChatGPT</vt:lpstr>
      <vt:lpstr>Rechtliche Aspekte</vt:lpstr>
      <vt:lpstr>Urheberrecht 1/2</vt:lpstr>
      <vt:lpstr>Urheberrecht 2/2</vt:lpstr>
      <vt:lpstr>Empfehlung</vt:lpstr>
      <vt:lpstr>Datenschutz allgemein bedeutet</vt:lpstr>
      <vt:lpstr>Schutzmassnahmen</vt:lpstr>
      <vt:lpstr>Betrug bei Leistungsnachweisen</vt:lpstr>
      <vt:lpstr>Betrug bei Leistungsnachweisen</vt:lpstr>
      <vt:lpstr>Detektion von KI-generiertem Inhalt</vt:lpstr>
      <vt:lpstr>Danke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Ellis</dc:creator>
  <cp:lastModifiedBy>Andrew Ellis</cp:lastModifiedBy>
  <cp:revision>8</cp:revision>
  <cp:lastPrinted>2024-09-06T23:23:32Z</cp:lastPrinted>
  <dcterms:created xsi:type="dcterms:W3CDTF">2024-09-06T14:28:13Z</dcterms:created>
  <dcterms:modified xsi:type="dcterms:W3CDTF">2024-09-06T23:23:35Z</dcterms:modified>
</cp:coreProperties>
</file>